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CCFF"/>
    <a:srgbClr val="66FFFF"/>
    <a:srgbClr val="00CC99"/>
    <a:srgbClr val="FFCC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34580" autoAdjust="0"/>
    <p:restoredTop sz="86410" autoAdjust="0"/>
  </p:normalViewPr>
  <p:slideViewPr>
    <p:cSldViewPr snapToGrid="0">
      <p:cViewPr varScale="1">
        <p:scale>
          <a:sx n="49" d="100"/>
          <a:sy n="49" d="100"/>
        </p:scale>
        <p:origin x="60" y="10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8" d="100"/>
          <a:sy n="68" d="100"/>
        </p:scale>
        <p:origin x="1548" y="5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7BA75AC3-2E79-4656-BF0B-3940589AC566}" type="datetimeFigureOut">
              <a:rPr kumimoji="1" lang="ja-JP" altLang="en-US" smtClean="0"/>
              <a:t>2017/11/28</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86FE43-72D8-4547-BB0B-C26D541D0FCC}" type="slidenum">
              <a:rPr kumimoji="1" lang="ja-JP" altLang="en-US" smtClean="0"/>
              <a:t>‹#›</a:t>
            </a:fld>
            <a:endParaRPr kumimoji="1" lang="ja-JP" altLang="en-US"/>
          </a:p>
        </p:txBody>
      </p:sp>
    </p:spTree>
    <p:extLst>
      <p:ext uri="{BB962C8B-B14F-4D97-AF65-F5344CB8AC3E}">
        <p14:creationId xmlns:p14="http://schemas.microsoft.com/office/powerpoint/2010/main" val="1039564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42CBC15-0B62-4938-BC34-C3050A9604C2}" type="datetimeFigureOut">
              <a:rPr kumimoji="1" lang="ja-JP" altLang="en-US" smtClean="0"/>
              <a:t>2017/11/28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76BE5-21F8-4EBE-AFB8-F0280BAB8EC6}" type="slidenum">
              <a:rPr kumimoji="1" lang="ja-JP" altLang="en-US" smtClean="0"/>
              <a:t>‹#›</a:t>
            </a:fld>
            <a:endParaRPr kumimoji="1" lang="ja-JP" altLang="en-US"/>
          </a:p>
        </p:txBody>
      </p:sp>
    </p:spTree>
    <p:extLst>
      <p:ext uri="{BB962C8B-B14F-4D97-AF65-F5344CB8AC3E}">
        <p14:creationId xmlns:p14="http://schemas.microsoft.com/office/powerpoint/2010/main" val="15524457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r>
              <a:rPr kumimoji="1" lang="en-US" altLang="ja-JP" dirty="0" smtClean="0"/>
              <a:t> </a:t>
            </a:r>
          </a:p>
          <a:p>
            <a:endParaRPr kumimoji="1" lang="ja-JP" altLang="en-US" dirty="0"/>
          </a:p>
        </p:txBody>
      </p:sp>
      <p:sp>
        <p:nvSpPr>
          <p:cNvPr id="5" name="テキスト ボックス 4"/>
          <p:cNvSpPr txBox="1"/>
          <p:nvPr/>
        </p:nvSpPr>
        <p:spPr>
          <a:xfrm>
            <a:off x="605791" y="525780"/>
            <a:ext cx="184731" cy="369332"/>
          </a:xfrm>
          <a:prstGeom prst="rect">
            <a:avLst/>
          </a:prstGeom>
          <a:noFill/>
        </p:spPr>
        <p:txBody>
          <a:bodyPr wrap="none" rtlCol="0">
            <a:spAutoFit/>
          </a:bodyPr>
          <a:lstStyle/>
          <a:p>
            <a:endParaRPr kumimoji="1" lang="ja-JP" altLang="en-US" dirty="0"/>
          </a:p>
        </p:txBody>
      </p:sp>
      <p:pic>
        <p:nvPicPr>
          <p:cNvPr id="10" name="図 9"/>
          <p:cNvPicPr>
            <a:picLocks noChangeAspect="1"/>
          </p:cNvPicPr>
          <p:nvPr/>
        </p:nvPicPr>
        <p:blipFill>
          <a:blip r:embed="rId3"/>
          <a:stretch>
            <a:fillRect/>
          </a:stretch>
        </p:blipFill>
        <p:spPr>
          <a:xfrm>
            <a:off x="0" y="0"/>
            <a:ext cx="6862506" cy="1367689"/>
          </a:xfrm>
          <a:prstGeom prst="rect">
            <a:avLst/>
          </a:prstGeom>
          <a:solidFill>
            <a:schemeClr val="accent1">
              <a:lumMod val="60000"/>
              <a:lumOff val="40000"/>
            </a:schemeClr>
          </a:solidFill>
          <a:effectLst>
            <a:glow rad="127000">
              <a:schemeClr val="bg2"/>
            </a:glow>
          </a:effectLst>
        </p:spPr>
      </p:pic>
      <p:graphicFrame>
        <p:nvGraphicFramePr>
          <p:cNvPr id="12" name="表 11"/>
          <p:cNvGraphicFramePr>
            <a:graphicFrameLocks noGrp="1"/>
          </p:cNvGraphicFramePr>
          <p:nvPr>
            <p:extLst>
              <p:ext uri="{D42A27DB-BD31-4B8C-83A1-F6EECF244321}">
                <p14:modId xmlns:p14="http://schemas.microsoft.com/office/powerpoint/2010/main" val="877749508"/>
              </p:ext>
            </p:extLst>
          </p:nvPr>
        </p:nvGraphicFramePr>
        <p:xfrm>
          <a:off x="3884614" y="1890879"/>
          <a:ext cx="2977892" cy="1996440"/>
        </p:xfrm>
        <a:graphic>
          <a:graphicData uri="http://schemas.openxmlformats.org/drawingml/2006/table">
            <a:tbl>
              <a:tblPr firstRow="1" bandRow="1">
                <a:tableStyleId>{00A15C55-8517-42AA-B614-E9B94910E393}</a:tableStyleId>
              </a:tblPr>
              <a:tblGrid>
                <a:gridCol w="2977892"/>
              </a:tblGrid>
              <a:tr h="259080">
                <a:tc>
                  <a:txBody>
                    <a:bodyPr/>
                    <a:lstStyle/>
                    <a:p>
                      <a:pPr algn="ctr"/>
                      <a:r>
                        <a:rPr kumimoji="1" lang="ja-JP" altLang="en-US" sz="1100" dirty="0" smtClean="0">
                          <a:solidFill>
                            <a:schemeClr val="tx1"/>
                          </a:solidFill>
                        </a:rPr>
                        <a:t>ご参加企業様一覧　（順不同）</a:t>
                      </a:r>
                      <a:endParaRPr kumimoji="1" lang="ja-JP" altLang="en-US" sz="1100" dirty="0">
                        <a:solidFill>
                          <a:schemeClr val="tx1"/>
                        </a:solidFill>
                      </a:endParaRPr>
                    </a:p>
                  </a:txBody>
                  <a:tcPr anchor="ctr">
                    <a:solidFill>
                      <a:schemeClr val="accent1"/>
                    </a:solidFill>
                  </a:tcPr>
                </a:tc>
              </a:tr>
              <a:tr h="1737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福島製鋼㈱</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様・内池醸造</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endParaRPr kumimoji="1" lang="en-US" altLang="ja-JP" sz="900" kern="1200" dirty="0" smtClean="0">
                        <a:solidFill>
                          <a:schemeClr val="tx1"/>
                        </a:solidFill>
                        <a:effectLst/>
                        <a:latin typeface="HGSｺﾞｼｯｸM" panose="020B0600000000000000" pitchFamily="50" charset="-128"/>
                        <a:ea typeface="HGS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㈱国見メディアデバイス様</a:t>
                      </a:r>
                      <a:endParaRPr kumimoji="1" lang="en-US" altLang="ja-JP" sz="900" kern="1200" dirty="0" smtClean="0">
                        <a:solidFill>
                          <a:schemeClr val="tx1"/>
                        </a:solidFill>
                        <a:effectLst/>
                        <a:latin typeface="HGSｺﾞｼｯｸM" panose="020B0600000000000000" pitchFamily="50" charset="-128"/>
                        <a:ea typeface="HGS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㈲高橋工業所様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イワキ様・</a:t>
                      </a:r>
                      <a:endParaRPr kumimoji="1" lang="en-US" altLang="ja-JP" sz="900" kern="1200" dirty="0" smtClean="0">
                        <a:solidFill>
                          <a:schemeClr val="tx1"/>
                        </a:solidFill>
                        <a:effectLst/>
                        <a:latin typeface="HGSｺﾞｼｯｸM" panose="020B0600000000000000" pitchFamily="50" charset="-128"/>
                        <a:ea typeface="HGS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㈱彌満和プレシジョン様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endParaRPr kumimoji="1" lang="en-US" altLang="ja-JP" sz="900" kern="1200" dirty="0" smtClean="0">
                        <a:solidFill>
                          <a:schemeClr val="tx1"/>
                        </a:solidFill>
                        <a:effectLst/>
                        <a:latin typeface="HGSｺﾞｼｯｸM" panose="020B0600000000000000" pitchFamily="50" charset="-128"/>
                        <a:ea typeface="HGS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日本ベクトン･ディッキンソン㈱様・</a:t>
                      </a:r>
                      <a:endParaRPr kumimoji="1" lang="en-US" altLang="ja-JP" sz="900" kern="1200" dirty="0" smtClean="0">
                        <a:solidFill>
                          <a:schemeClr val="tx1"/>
                        </a:solidFill>
                        <a:effectLst/>
                        <a:latin typeface="HGSｺﾞｼｯｸM" panose="020B0600000000000000" pitchFamily="50" charset="-128"/>
                        <a:ea typeface="HGS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朝日ラバー様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・ユニマテック㈱</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endParaRPr kumimoji="1" lang="en-US" altLang="ja-JP" sz="900" kern="1200" dirty="0" smtClean="0">
                        <a:solidFill>
                          <a:schemeClr val="tx1"/>
                        </a:solidFill>
                        <a:effectLst/>
                        <a:latin typeface="HGSｺﾞｼｯｸM" panose="020B0600000000000000" pitchFamily="50" charset="-128"/>
                        <a:ea typeface="HGS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牧野工業様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・日東紡績㈱</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三菱製鋼㈱様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・㈱ニットー</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様林精器製造</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パナソニック</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・ユニマテック㈱</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アルプス電気</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様</a:t>
                      </a:r>
                      <a:endPar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日立金属</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・古河電池㈱</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endParaRPr kumimoji="1" lang="en-US" altLang="ja-JP" sz="900" kern="1200" dirty="0" smtClean="0">
                        <a:solidFill>
                          <a:schemeClr val="tx1"/>
                        </a:solidFill>
                        <a:effectLst/>
                        <a:latin typeface="HGSｺﾞｼｯｸM" panose="020B0600000000000000" pitchFamily="50" charset="-128"/>
                        <a:ea typeface="HGS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㈱トッパンＴＤＫレーベル</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様</a:t>
                      </a:r>
                      <a:endParaRPr kumimoji="1" lang="en-US" altLang="ja-JP" sz="900" kern="1200" dirty="0" smtClean="0">
                        <a:solidFill>
                          <a:schemeClr val="tx1"/>
                        </a:solidFill>
                        <a:effectLst/>
                        <a:latin typeface="HGSｺﾞｼｯｸM" panose="020B0600000000000000" pitchFamily="50" charset="-128"/>
                        <a:ea typeface="HGS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茨城テクノス様</a:t>
                      </a:r>
                      <a:r>
                        <a:rPr kumimoji="1" lang="ja-JP" altLang="ja-JP" sz="900" kern="120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900" kern="1200" dirty="0" smtClean="0">
                          <a:solidFill>
                            <a:schemeClr val="tx1"/>
                          </a:solidFill>
                          <a:effectLst/>
                          <a:latin typeface="HGSｺﾞｼｯｸM" panose="020B0600000000000000" pitchFamily="50" charset="-128"/>
                          <a:ea typeface="HGSｺﾞｼｯｸM" panose="020B0600000000000000" pitchFamily="50" charset="-128"/>
                        </a:rPr>
                        <a:t>㈲西坂製作所様</a:t>
                      </a:r>
                      <a:r>
                        <a:rPr kumimoji="1" lang="ja-JP" altLang="ja-JP" sz="900" kern="1200" dirty="0" smtClean="0">
                          <a:solidFill>
                            <a:schemeClr val="accent2">
                              <a:lumMod val="75000"/>
                            </a:schemeClr>
                          </a:solidFill>
                          <a:effectLst/>
                          <a:latin typeface="HGSｺﾞｼｯｸM" panose="020B0600000000000000" pitchFamily="50" charset="-128"/>
                          <a:ea typeface="HGSｺﾞｼｯｸM" panose="020B0600000000000000" pitchFamily="50" charset="-128"/>
                        </a:rPr>
                        <a:t>・</a:t>
                      </a:r>
                      <a:endParaRPr kumimoji="1" lang="en-US" altLang="ja-JP" sz="700" kern="1200" dirty="0" smtClean="0">
                        <a:effectLst/>
                        <a:latin typeface="HGSｺﾞｼｯｸM" panose="020B0600000000000000" pitchFamily="50" charset="-128"/>
                        <a:ea typeface="HGSｺﾞｼｯｸM" panose="020B0600000000000000" pitchFamily="50" charset="-128"/>
                      </a:endParaRPr>
                    </a:p>
                  </a:txBody>
                  <a:tcPr anchor="ctr">
                    <a:solidFill>
                      <a:schemeClr val="accent1"/>
                    </a:solidFill>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75250492"/>
              </p:ext>
            </p:extLst>
          </p:nvPr>
        </p:nvGraphicFramePr>
        <p:xfrm>
          <a:off x="3884613" y="1342748"/>
          <a:ext cx="2966458" cy="533400"/>
        </p:xfrm>
        <a:graphic>
          <a:graphicData uri="http://schemas.openxmlformats.org/drawingml/2006/table">
            <a:tbl>
              <a:tblPr firstRow="1" bandCol="1">
                <a:tableStyleId>{00A15C55-8517-42AA-B614-E9B94910E393}</a:tableStyleId>
              </a:tblPr>
              <a:tblGrid>
                <a:gridCol w="1483229"/>
                <a:gridCol w="1483229"/>
              </a:tblGrid>
              <a:tr h="254000">
                <a:tc>
                  <a:txBody>
                    <a:bodyPr/>
                    <a:lstStyle/>
                    <a:p>
                      <a:pPr algn="ctr"/>
                      <a:r>
                        <a:rPr kumimoji="1" lang="ja-JP" altLang="en-US" sz="1100" dirty="0" smtClean="0">
                          <a:solidFill>
                            <a:schemeClr val="tx1"/>
                          </a:solidFill>
                        </a:rPr>
                        <a:t>ご参加企業数</a:t>
                      </a:r>
                      <a:endParaRPr kumimoji="1" lang="ja-JP" altLang="en-US" sz="1100" dirty="0">
                        <a:solidFill>
                          <a:schemeClr val="tx1"/>
                        </a:solidFill>
                      </a:endParaRPr>
                    </a:p>
                  </a:txBody>
                  <a:tcPr anchor="ctr">
                    <a:solidFill>
                      <a:schemeClr val="accent1"/>
                    </a:solidFill>
                  </a:tcPr>
                </a:tc>
                <a:tc>
                  <a:txBody>
                    <a:bodyPr/>
                    <a:lstStyle/>
                    <a:p>
                      <a:pPr algn="ctr"/>
                      <a:r>
                        <a:rPr kumimoji="1" lang="ja-JP" altLang="en-US" sz="1100" dirty="0" smtClean="0">
                          <a:solidFill>
                            <a:schemeClr val="tx1"/>
                          </a:solidFill>
                        </a:rPr>
                        <a:t>ご参加人数</a:t>
                      </a:r>
                      <a:endParaRPr kumimoji="1" lang="ja-JP" altLang="en-US" sz="1100" dirty="0">
                        <a:solidFill>
                          <a:schemeClr val="tx1"/>
                        </a:solidFill>
                      </a:endParaRPr>
                    </a:p>
                  </a:txBody>
                  <a:tcPr anchor="ctr">
                    <a:solidFill>
                      <a:schemeClr val="accent1"/>
                    </a:solidFill>
                  </a:tcPr>
                </a:tc>
              </a:tr>
              <a:tr h="274320">
                <a:tc>
                  <a:txBody>
                    <a:bodyPr/>
                    <a:lstStyle/>
                    <a:p>
                      <a:pPr algn="ctr"/>
                      <a:r>
                        <a:rPr kumimoji="1"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21</a:t>
                      </a:r>
                      <a:r>
                        <a:rPr kumimoji="1"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社</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solidFill>
                      <a:schemeClr val="accent1"/>
                    </a:solidFill>
                  </a:tcPr>
                </a:tc>
                <a:tc>
                  <a:txBody>
                    <a:bodyPr/>
                    <a:lstStyle/>
                    <a:p>
                      <a:pPr algn="ctr"/>
                      <a:r>
                        <a:rPr kumimoji="1" lang="en-US" altLang="ja-JP" sz="1200" dirty="0" smtClean="0">
                          <a:solidFill>
                            <a:schemeClr val="tx1"/>
                          </a:solidFill>
                          <a:latin typeface="HGP創英角ｺﾞｼｯｸUB" panose="020B0900000000000000" pitchFamily="50" charset="-128"/>
                          <a:ea typeface="HGP創英角ｺﾞｼｯｸUB" panose="020B0900000000000000" pitchFamily="50" charset="-128"/>
                        </a:rPr>
                        <a:t>50</a:t>
                      </a:r>
                      <a:r>
                        <a:rPr kumimoji="1"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名</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solidFill>
                      <a:schemeClr val="accent1"/>
                    </a:solidFill>
                  </a:tcPr>
                </a:tc>
              </a:tr>
            </a:tbl>
          </a:graphicData>
        </a:graphic>
      </p:graphicFrame>
      <p:sp>
        <p:nvSpPr>
          <p:cNvPr id="16" name="テキスト ボックス 15"/>
          <p:cNvSpPr txBox="1"/>
          <p:nvPr/>
        </p:nvSpPr>
        <p:spPr>
          <a:xfrm>
            <a:off x="0" y="7422177"/>
            <a:ext cx="6862505" cy="861774"/>
          </a:xfrm>
          <a:prstGeom prst="rect">
            <a:avLst/>
          </a:prstGeom>
          <a:solidFill>
            <a:schemeClr val="accent1">
              <a:lumMod val="60000"/>
              <a:lumOff val="40000"/>
            </a:schemeClr>
          </a:solidFill>
          <a:ln>
            <a:solidFill>
              <a:schemeClr val="accent1">
                <a:lumMod val="60000"/>
                <a:lumOff val="40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ja-JP" altLang="en-US" dirty="0">
                <a:solidFill>
                  <a:schemeClr val="tx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ご参加</a:t>
            </a:r>
            <a:r>
              <a:rPr lang="ja-JP" altLang="en-US" dirty="0" smtClean="0">
                <a:solidFill>
                  <a:schemeClr val="tx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された皆様の声</a:t>
            </a:r>
            <a:r>
              <a:rPr lang="ja-JP" altLang="en-US" sz="1050" dirty="0" smtClean="0">
                <a:solidFill>
                  <a:schemeClr val="tx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a:t>
            </a:r>
            <a:r>
              <a:rPr lang="en-US" altLang="ja-JP" sz="1050" dirty="0" smtClean="0">
                <a:solidFill>
                  <a:schemeClr val="tx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a:t>
            </a:r>
            <a:r>
              <a:rPr lang="ja-JP" altLang="en-US" sz="1050" dirty="0" smtClean="0">
                <a:solidFill>
                  <a:schemeClr val="tx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アンケートより一部抜粋）</a:t>
            </a:r>
            <a:endParaRPr lang="en-US" altLang="ja-JP" sz="1050" dirty="0" smtClean="0">
              <a:solidFill>
                <a:schemeClr val="tx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a:p>
            <a:r>
              <a:rPr lang="ja-JP" altLang="en-US" sz="700" dirty="0" smtClean="0">
                <a:solidFill>
                  <a:schemeClr val="tx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　</a:t>
            </a:r>
            <a:endParaRPr lang="en-US" altLang="ja-JP" sz="700" dirty="0" smtClean="0">
              <a:solidFill>
                <a:schemeClr val="tx1"/>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a:p>
            <a:r>
              <a:rPr lang="ja-JP" altLang="en-US" sz="1000" dirty="0" smtClean="0">
                <a:solidFill>
                  <a:schemeClr val="tx1"/>
                </a:solidFill>
                <a:latin typeface="HGP明朝E" panose="02020900000000000000" pitchFamily="18" charset="-128"/>
                <a:ea typeface="HGP明朝E" panose="02020900000000000000" pitchFamily="18" charset="-128"/>
              </a:rPr>
              <a:t>　</a:t>
            </a:r>
            <a:r>
              <a:rPr lang="ja-JP" altLang="en-US" sz="1000" dirty="0" smtClean="0">
                <a:solidFill>
                  <a:schemeClr val="accent2">
                    <a:lumMod val="75000"/>
                  </a:schemeClr>
                </a:solidFill>
                <a:latin typeface="HGP明朝E" panose="02020900000000000000" pitchFamily="18" charset="-128"/>
                <a:ea typeface="HGP明朝E" panose="02020900000000000000" pitchFamily="18" charset="-128"/>
              </a:rPr>
              <a:t>●</a:t>
            </a:r>
            <a:r>
              <a:rPr lang="zh-CN" altLang="en-US" sz="1000" dirty="0" smtClean="0">
                <a:solidFill>
                  <a:schemeClr val="accent2">
                    <a:lumMod val="75000"/>
                  </a:schemeClr>
                </a:solidFill>
                <a:latin typeface="HGPｺﾞｼｯｸM" panose="020B0600000000000000" pitchFamily="50" charset="-128"/>
                <a:ea typeface="HGPｺﾞｼｯｸM" panose="020B0600000000000000" pitchFamily="50" charset="-128"/>
              </a:rPr>
              <a:t>ＤＭＧ</a:t>
            </a:r>
            <a:r>
              <a:rPr lang="ja-JP" altLang="en-US" sz="1000" dirty="0">
                <a:solidFill>
                  <a:schemeClr val="accent2">
                    <a:lumMod val="7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accent2">
                    <a:lumMod val="75000"/>
                  </a:schemeClr>
                </a:solidFill>
                <a:latin typeface="HGPｺﾞｼｯｸM" panose="020B0600000000000000" pitchFamily="50" charset="-128"/>
                <a:ea typeface="HGPｺﾞｼｯｸM" panose="020B0600000000000000" pitchFamily="50" charset="-128"/>
              </a:rPr>
              <a:t>ＭＯＲＩ　仙台プライベートショーの参加でＪＩＭＴＯＦとの違いを明確にすることができました。</a:t>
            </a:r>
            <a:endParaRPr lang="en-US" altLang="ja-JP" sz="1000" dirty="0" smtClean="0">
              <a:solidFill>
                <a:schemeClr val="accent2">
                  <a:lumMod val="75000"/>
                </a:schemeClr>
              </a:solidFill>
              <a:latin typeface="HGP明朝E" panose="02020900000000000000" pitchFamily="18" charset="-128"/>
              <a:ea typeface="HGP明朝E" panose="02020900000000000000" pitchFamily="18" charset="-128"/>
            </a:endParaRPr>
          </a:p>
          <a:p>
            <a:r>
              <a:rPr lang="ja-JP" altLang="en-US" sz="500" dirty="0">
                <a:solidFill>
                  <a:schemeClr val="accent2">
                    <a:lumMod val="75000"/>
                  </a:schemeClr>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　</a:t>
            </a:r>
            <a:endParaRPr lang="en-US" altLang="ja-JP" sz="500" dirty="0" smtClean="0">
              <a:solidFill>
                <a:schemeClr val="accent2">
                  <a:lumMod val="75000"/>
                </a:schemeClr>
              </a:solidFill>
              <a:latin typeface="HGP明朝E" panose="02020900000000000000" pitchFamily="18" charset="-128"/>
              <a:ea typeface="HGP明朝E" panose="02020900000000000000" pitchFamily="18" charset="-128"/>
            </a:endParaRPr>
          </a:p>
          <a:p>
            <a:r>
              <a:rPr lang="ja-JP" altLang="en-US" sz="1000" dirty="0" smtClean="0">
                <a:solidFill>
                  <a:schemeClr val="accent2">
                    <a:lumMod val="75000"/>
                  </a:schemeClr>
                </a:solidFill>
                <a:latin typeface="HGP明朝E" panose="02020900000000000000" pitchFamily="18" charset="-128"/>
                <a:ea typeface="HGP明朝E" panose="02020900000000000000" pitchFamily="18" charset="-128"/>
              </a:rPr>
              <a:t>　●独自の</a:t>
            </a:r>
            <a:r>
              <a:rPr lang="en-US" altLang="ja-JP" sz="1000" dirty="0" smtClean="0">
                <a:solidFill>
                  <a:schemeClr val="accent2">
                    <a:lumMod val="75000"/>
                  </a:schemeClr>
                </a:solidFill>
                <a:latin typeface="HGP明朝E" panose="02020900000000000000" pitchFamily="18" charset="-128"/>
                <a:ea typeface="HGP明朝E" panose="02020900000000000000" pitchFamily="18" charset="-128"/>
              </a:rPr>
              <a:t>5</a:t>
            </a:r>
            <a:r>
              <a:rPr lang="ja-JP" altLang="en-US" sz="1000" dirty="0" smtClean="0">
                <a:solidFill>
                  <a:schemeClr val="accent2">
                    <a:lumMod val="75000"/>
                  </a:schemeClr>
                </a:solidFill>
                <a:latin typeface="HGP明朝E" panose="02020900000000000000" pitchFamily="18" charset="-128"/>
                <a:ea typeface="HGP明朝E" panose="02020900000000000000" pitchFamily="18" charset="-128"/>
              </a:rPr>
              <a:t>Ｓ活動を行っている工場を実際に見学し、今後職場にて広めていければいいと感じました。</a:t>
            </a:r>
            <a:endParaRPr lang="en-US" altLang="ja-JP" sz="1000" dirty="0">
              <a:solidFill>
                <a:schemeClr val="accent2">
                  <a:lumMod val="75000"/>
                </a:schemeClr>
              </a:solidFill>
              <a:latin typeface="HGP明朝E" panose="02020900000000000000" pitchFamily="18" charset="-128"/>
              <a:ea typeface="HGP明朝E" panose="02020900000000000000" pitchFamily="18" charset="-128"/>
            </a:endParaRPr>
          </a:p>
        </p:txBody>
      </p:sp>
      <p:pic>
        <p:nvPicPr>
          <p:cNvPr id="18" name="Picture 80"/>
          <p:cNvPicPr>
            <a:picLocks noChangeAspect="1" noChangeArrowheads="1"/>
          </p:cNvPicPr>
          <p:nvPr/>
        </p:nvPicPr>
        <p:blipFill>
          <a:blip r:embed="rId4" cstate="print">
            <a:extLst>
              <a:ext uri="{28A0092B-C50C-407E-A947-70E740481C1C}">
                <a14:useLocalDpi xmlns:a14="http://schemas.microsoft.com/office/drawing/2010/main" val="0"/>
              </a:ext>
            </a:extLst>
          </a:blip>
          <a:srcRect t="34328"/>
          <a:stretch>
            <a:fillRect/>
          </a:stretch>
        </p:blipFill>
        <p:spPr bwMode="auto">
          <a:xfrm>
            <a:off x="605791" y="8728048"/>
            <a:ext cx="21939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0" name="図 19"/>
          <p:cNvPicPr>
            <a:picLocks noChangeAspect="1"/>
          </p:cNvPicPr>
          <p:nvPr/>
        </p:nvPicPr>
        <p:blipFill>
          <a:blip r:embed="rId5"/>
          <a:stretch>
            <a:fillRect/>
          </a:stretch>
        </p:blipFill>
        <p:spPr>
          <a:xfrm>
            <a:off x="2942814" y="8527979"/>
            <a:ext cx="4048095" cy="512108"/>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56" y="8557467"/>
            <a:ext cx="518925" cy="381107"/>
          </a:xfrm>
          <a:prstGeom prst="rect">
            <a:avLst/>
          </a:prstGeom>
        </p:spPr>
      </p:pic>
      <p:sp>
        <p:nvSpPr>
          <p:cNvPr id="23" name="テキスト ボックス 22"/>
          <p:cNvSpPr txBox="1"/>
          <p:nvPr/>
        </p:nvSpPr>
        <p:spPr>
          <a:xfrm>
            <a:off x="548681" y="8485899"/>
            <a:ext cx="2193924" cy="230832"/>
          </a:xfrm>
          <a:prstGeom prst="rect">
            <a:avLst/>
          </a:prstGeom>
          <a:noFill/>
        </p:spPr>
        <p:txBody>
          <a:bodyPr wrap="square">
            <a:spAutoFit/>
          </a:bodyPr>
          <a:lstStyle/>
          <a:p>
            <a:pPr algn="dist">
              <a:defRPr/>
            </a:pPr>
            <a:r>
              <a:rPr lang="ja-JP" altLang="en-US" sz="900" b="1" dirty="0" smtClean="0">
                <a:latin typeface="+mn-ea"/>
                <a:ea typeface="+mn-ea"/>
              </a:rPr>
              <a:t>ふくしまモノづくり</a:t>
            </a:r>
            <a:r>
              <a:rPr lang="ja-JP" altLang="en-US" sz="900" b="1" dirty="0">
                <a:latin typeface="+mn-ea"/>
                <a:ea typeface="+mn-ea"/>
              </a:rPr>
              <a:t>サポーター</a:t>
            </a:r>
          </a:p>
        </p:txBody>
      </p:sp>
      <p:pic>
        <p:nvPicPr>
          <p:cNvPr id="24" name="図 23"/>
          <p:cNvPicPr>
            <a:picLocks noChangeAspect="1"/>
          </p:cNvPicPr>
          <p:nvPr/>
        </p:nvPicPr>
        <p:blipFill>
          <a:blip r:embed="rId7"/>
          <a:stretch>
            <a:fillRect/>
          </a:stretch>
        </p:blipFill>
        <p:spPr>
          <a:xfrm>
            <a:off x="0" y="1367689"/>
            <a:ext cx="1989581" cy="1217603"/>
          </a:xfrm>
          <a:prstGeom prst="rect">
            <a:avLst/>
          </a:prstGeom>
        </p:spPr>
      </p:pic>
      <p:sp>
        <p:nvSpPr>
          <p:cNvPr id="27" name="四角形吹き出し 26"/>
          <p:cNvSpPr/>
          <p:nvPr/>
        </p:nvSpPr>
        <p:spPr>
          <a:xfrm>
            <a:off x="2001017" y="1346279"/>
            <a:ext cx="1883596" cy="1239013"/>
          </a:xfrm>
          <a:prstGeom prst="wedgeRectCallout">
            <a:avLst>
              <a:gd name="adj1" fmla="val -55659"/>
              <a:gd name="adj2" fmla="val -21090"/>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dirty="0" smtClean="0">
                <a:solidFill>
                  <a:schemeClr val="tx1"/>
                </a:solidFill>
                <a:effectLst>
                  <a:glow rad="63500">
                    <a:schemeClr val="accent5">
                      <a:satMod val="175000"/>
                      <a:alpha val="40000"/>
                    </a:schemeClr>
                  </a:glow>
                </a:effectLst>
                <a:latin typeface="HGP明朝E" panose="02020900000000000000" pitchFamily="18" charset="-128"/>
                <a:ea typeface="HGP明朝E" panose="02020900000000000000" pitchFamily="18" charset="-128"/>
              </a:rPr>
              <a:t>サンドビックツーリングサプライジャパン株式会社 </a:t>
            </a:r>
            <a:endParaRPr lang="en-US" altLang="ja-JP" sz="1100" dirty="0" smtClean="0">
              <a:solidFill>
                <a:schemeClr val="tx1"/>
              </a:solidFill>
              <a:effectLst>
                <a:glow rad="63500">
                  <a:schemeClr val="accent5">
                    <a:satMod val="175000"/>
                    <a:alpha val="40000"/>
                  </a:schemeClr>
                </a:glow>
              </a:effectLst>
              <a:latin typeface="HGP明朝E" panose="02020900000000000000" pitchFamily="18" charset="-128"/>
              <a:ea typeface="HGP明朝E" panose="02020900000000000000" pitchFamily="18" charset="-128"/>
            </a:endParaRPr>
          </a:p>
          <a:p>
            <a:pPr algn="ctr"/>
            <a:endParaRPr kumimoji="1" lang="en-US" altLang="ja-JP" sz="800" dirty="0" smtClean="0">
              <a:solidFill>
                <a:schemeClr val="bg2">
                  <a:lumMod val="75000"/>
                </a:schemeClr>
              </a:solidFill>
              <a:effectLst>
                <a:glow rad="63500">
                  <a:schemeClr val="accent5">
                    <a:satMod val="175000"/>
                    <a:alpha val="40000"/>
                  </a:schemeClr>
                </a:glow>
              </a:effectLst>
              <a:latin typeface="HGP明朝E" panose="02020900000000000000" pitchFamily="18" charset="-128"/>
              <a:ea typeface="HGP明朝E" panose="02020900000000000000" pitchFamily="18" charset="-128"/>
            </a:endParaRPr>
          </a:p>
          <a:p>
            <a:pPr algn="ctr"/>
            <a:r>
              <a:rPr lang="ja-JP" altLang="en-US" sz="1050" dirty="0" smtClean="0">
                <a:solidFill>
                  <a:schemeClr val="tx1"/>
                </a:solidFill>
                <a:latin typeface="HGP明朝E" panose="02020900000000000000" pitchFamily="18" charset="-128"/>
                <a:ea typeface="HGP明朝E" panose="02020900000000000000" pitchFamily="18" charset="-128"/>
              </a:rPr>
              <a:t>工場概要の説明</a:t>
            </a:r>
            <a:endParaRPr lang="en-US" altLang="ja-JP" sz="1050" dirty="0">
              <a:solidFill>
                <a:schemeClr val="tx1"/>
              </a:solidFill>
              <a:latin typeface="HGP明朝E" panose="02020900000000000000" pitchFamily="18" charset="-128"/>
              <a:ea typeface="HGP明朝E" panose="02020900000000000000" pitchFamily="18" charset="-128"/>
            </a:endParaRPr>
          </a:p>
          <a:p>
            <a:pPr algn="ctr"/>
            <a:r>
              <a:rPr lang="ja-JP" altLang="en-US" sz="1050" dirty="0" smtClean="0">
                <a:solidFill>
                  <a:schemeClr val="tx1"/>
                </a:solidFill>
                <a:latin typeface="HGP明朝E" panose="02020900000000000000" pitchFamily="18" charset="-128"/>
                <a:ea typeface="HGP明朝E" panose="02020900000000000000" pitchFamily="18" charset="-128"/>
              </a:rPr>
              <a:t>工場内見学・説明</a:t>
            </a:r>
            <a:endParaRPr lang="en-US" altLang="ja-JP" sz="1050" dirty="0" smtClean="0">
              <a:solidFill>
                <a:schemeClr val="tx1"/>
              </a:solidFill>
              <a:latin typeface="HGP明朝E" panose="02020900000000000000" pitchFamily="18" charset="-128"/>
              <a:ea typeface="HGP明朝E" panose="02020900000000000000" pitchFamily="18" charset="-128"/>
            </a:endParaRPr>
          </a:p>
          <a:p>
            <a:pPr algn="ctr"/>
            <a:r>
              <a:rPr lang="ja-JP" altLang="en-US" sz="1050" dirty="0" smtClean="0">
                <a:solidFill>
                  <a:schemeClr val="tx1"/>
                </a:solidFill>
                <a:latin typeface="HGP明朝E" panose="02020900000000000000" pitchFamily="18" charset="-128"/>
                <a:ea typeface="HGP明朝E" panose="02020900000000000000" pitchFamily="18" charset="-128"/>
              </a:rPr>
              <a:t>独自</a:t>
            </a:r>
            <a:r>
              <a:rPr lang="en-US" altLang="ja-JP" sz="1050" dirty="0" smtClean="0">
                <a:solidFill>
                  <a:schemeClr val="tx1"/>
                </a:solidFill>
                <a:latin typeface="HGP明朝E" panose="02020900000000000000" pitchFamily="18" charset="-128"/>
                <a:ea typeface="HGP明朝E" panose="02020900000000000000" pitchFamily="18" charset="-128"/>
              </a:rPr>
              <a:t>5</a:t>
            </a:r>
            <a:r>
              <a:rPr lang="ja-JP" altLang="en-US" sz="1050" dirty="0" smtClean="0">
                <a:solidFill>
                  <a:schemeClr val="tx1"/>
                </a:solidFill>
                <a:latin typeface="HGP明朝E" panose="02020900000000000000" pitchFamily="18" charset="-128"/>
                <a:ea typeface="HGP明朝E" panose="02020900000000000000" pitchFamily="18" charset="-128"/>
              </a:rPr>
              <a:t>Ｓによる工場改革</a:t>
            </a:r>
            <a:endParaRPr lang="en-US" altLang="ja-JP" sz="1050" dirty="0" smtClean="0">
              <a:solidFill>
                <a:schemeClr val="tx1"/>
              </a:solidFill>
              <a:latin typeface="HGP明朝E" panose="02020900000000000000" pitchFamily="18" charset="-128"/>
              <a:ea typeface="HGP明朝E" panose="02020900000000000000" pitchFamily="18" charset="-128"/>
            </a:endParaRPr>
          </a:p>
          <a:p>
            <a:pPr algn="ctr"/>
            <a:r>
              <a:rPr lang="ja-JP" altLang="en-US" sz="1050" dirty="0" smtClean="0">
                <a:solidFill>
                  <a:schemeClr val="tx1"/>
                </a:solidFill>
                <a:latin typeface="HGP明朝E" panose="02020900000000000000" pitchFamily="18" charset="-128"/>
                <a:ea typeface="HGP明朝E" panose="02020900000000000000" pitchFamily="18" charset="-128"/>
              </a:rPr>
              <a:t>改善提案の定着</a:t>
            </a:r>
            <a:endParaRPr lang="en-US" altLang="ja-JP" sz="1050" dirty="0" smtClean="0">
              <a:solidFill>
                <a:schemeClr val="tx1"/>
              </a:solidFill>
              <a:latin typeface="HGP明朝E" panose="02020900000000000000" pitchFamily="18" charset="-128"/>
              <a:ea typeface="HGP明朝E" panose="02020900000000000000" pitchFamily="18" charset="-128"/>
            </a:endParaRPr>
          </a:p>
          <a:p>
            <a:pPr algn="ctr"/>
            <a:endParaRPr lang="en-US" altLang="ja-JP" sz="1050" dirty="0" smtClean="0">
              <a:solidFill>
                <a:schemeClr val="tx1"/>
              </a:solidFill>
              <a:latin typeface="HGP明朝E" panose="02020900000000000000" pitchFamily="18" charset="-128"/>
              <a:ea typeface="HGP明朝E" panose="02020900000000000000" pitchFamily="18" charset="-128"/>
            </a:endParaRPr>
          </a:p>
        </p:txBody>
      </p:sp>
      <p:pic>
        <p:nvPicPr>
          <p:cNvPr id="28" name="図 27"/>
          <p:cNvPicPr>
            <a:picLocks noChangeAspect="1"/>
          </p:cNvPicPr>
          <p:nvPr/>
        </p:nvPicPr>
        <p:blipFill>
          <a:blip r:embed="rId8"/>
          <a:stretch>
            <a:fillRect/>
          </a:stretch>
        </p:blipFill>
        <p:spPr>
          <a:xfrm>
            <a:off x="2001016" y="2633683"/>
            <a:ext cx="1883597" cy="1193339"/>
          </a:xfrm>
          <a:prstGeom prst="rect">
            <a:avLst/>
          </a:prstGeom>
        </p:spPr>
      </p:pic>
      <p:sp>
        <p:nvSpPr>
          <p:cNvPr id="29" name="四角形吹き出し 28"/>
          <p:cNvSpPr/>
          <p:nvPr/>
        </p:nvSpPr>
        <p:spPr>
          <a:xfrm>
            <a:off x="1" y="2613331"/>
            <a:ext cx="2001016" cy="1213691"/>
          </a:xfrm>
          <a:prstGeom prst="wedgeRectCallout">
            <a:avLst>
              <a:gd name="adj1" fmla="val 54084"/>
              <a:gd name="adj2" fmla="val -20052"/>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tLang="ja-JP" sz="100" dirty="0" smtClean="0">
              <a:solidFill>
                <a:schemeClr val="accent2">
                  <a:lumMod val="50000"/>
                </a:schemeClr>
              </a:solidFill>
              <a:effectLst>
                <a:glow rad="63500">
                  <a:schemeClr val="accent1">
                    <a:satMod val="175000"/>
                    <a:alpha val="40000"/>
                  </a:schemeClr>
                </a:glow>
              </a:effectLst>
              <a:latin typeface="HGP明朝E" panose="02020900000000000000" pitchFamily="18" charset="-128"/>
              <a:ea typeface="HGP明朝E" panose="02020900000000000000" pitchFamily="18" charset="-128"/>
            </a:endParaRPr>
          </a:p>
          <a:p>
            <a:pPr algn="ctr"/>
            <a:endParaRPr lang="en-US" altLang="ja-JP" sz="1600" dirty="0" smtClean="0">
              <a:solidFill>
                <a:schemeClr val="accent2">
                  <a:lumMod val="50000"/>
                </a:schemeClr>
              </a:solidFill>
              <a:effectLst>
                <a:glow rad="63500">
                  <a:schemeClr val="accent1">
                    <a:satMod val="175000"/>
                    <a:alpha val="40000"/>
                  </a:schemeClr>
                </a:glow>
              </a:effectLst>
              <a:latin typeface="HGP明朝E" panose="02020900000000000000" pitchFamily="18" charset="-128"/>
              <a:ea typeface="HGP明朝E" panose="02020900000000000000" pitchFamily="18" charset="-128"/>
            </a:endParaRPr>
          </a:p>
          <a:p>
            <a:pPr algn="ctr"/>
            <a:r>
              <a:rPr lang="ja-JP" altLang="en-US" sz="1600" dirty="0" smtClean="0">
                <a:solidFill>
                  <a:schemeClr val="tx1"/>
                </a:solidFill>
                <a:effectLst>
                  <a:glow rad="63500">
                    <a:schemeClr val="accent1">
                      <a:satMod val="175000"/>
                      <a:alpha val="40000"/>
                    </a:schemeClr>
                  </a:glow>
                </a:effectLst>
                <a:latin typeface="HGP明朝E" panose="02020900000000000000" pitchFamily="18" charset="-128"/>
                <a:ea typeface="HGP明朝E" panose="02020900000000000000" pitchFamily="18" charset="-128"/>
              </a:rPr>
              <a:t>仙台ﾌﾟﾗｲﾍﾞｰﾄｼｮｰ</a:t>
            </a:r>
            <a:endParaRPr lang="en-US" altLang="ja-JP" sz="1600" dirty="0" smtClean="0">
              <a:solidFill>
                <a:schemeClr val="tx1"/>
              </a:solidFill>
              <a:effectLst>
                <a:glow rad="63500">
                  <a:schemeClr val="accent1">
                    <a:satMod val="175000"/>
                    <a:alpha val="40000"/>
                  </a:schemeClr>
                </a:glow>
              </a:effectLst>
              <a:latin typeface="HGP明朝E" panose="02020900000000000000" pitchFamily="18" charset="-128"/>
              <a:ea typeface="HGP明朝E" panose="02020900000000000000" pitchFamily="18" charset="-128"/>
            </a:endParaRPr>
          </a:p>
          <a:p>
            <a:pPr algn="ctr"/>
            <a:r>
              <a:rPr lang="ja-JP" altLang="en-US" sz="1200" dirty="0" smtClean="0">
                <a:solidFill>
                  <a:schemeClr val="tx1"/>
                </a:solidFill>
                <a:latin typeface="HGP明朝E" panose="02020900000000000000" pitchFamily="18" charset="-128"/>
                <a:ea typeface="HGP明朝E" panose="02020900000000000000" pitchFamily="18" charset="-128"/>
              </a:rPr>
              <a:t>ＤＭＧ森精機株式会社</a:t>
            </a:r>
            <a:endParaRPr lang="en-US" altLang="ja-JP" sz="1200" dirty="0" smtClean="0">
              <a:solidFill>
                <a:schemeClr val="tx1"/>
              </a:solidFill>
              <a:latin typeface="HGP明朝E" panose="02020900000000000000" pitchFamily="18" charset="-128"/>
              <a:ea typeface="HGP明朝E" panose="02020900000000000000" pitchFamily="18" charset="-128"/>
            </a:endParaRPr>
          </a:p>
          <a:p>
            <a:pPr algn="ctr"/>
            <a:r>
              <a:rPr lang="ja-JP" altLang="en-US" sz="1200" dirty="0" smtClean="0">
                <a:solidFill>
                  <a:schemeClr val="tx1"/>
                </a:solidFill>
                <a:latin typeface="HGP明朝E" panose="02020900000000000000" pitchFamily="18" charset="-128"/>
                <a:ea typeface="HGP明朝E" panose="02020900000000000000" pitchFamily="18" charset="-128"/>
              </a:rPr>
              <a:t>主催展示会</a:t>
            </a:r>
            <a:endParaRPr lang="en-US" altLang="ja-JP" sz="1200" dirty="0" smtClean="0">
              <a:solidFill>
                <a:schemeClr val="tx1"/>
              </a:solidFill>
              <a:latin typeface="HGP明朝E" panose="02020900000000000000" pitchFamily="18" charset="-128"/>
              <a:ea typeface="HGP明朝E" panose="02020900000000000000" pitchFamily="18" charset="-128"/>
            </a:endParaRPr>
          </a:p>
        </p:txBody>
      </p:sp>
      <p:pic>
        <p:nvPicPr>
          <p:cNvPr id="30" name="図 29"/>
          <p:cNvPicPr>
            <a:picLocks noChangeAspect="1"/>
          </p:cNvPicPr>
          <p:nvPr/>
        </p:nvPicPr>
        <p:blipFill>
          <a:blip r:embed="rId9"/>
          <a:stretch>
            <a:fillRect/>
          </a:stretch>
        </p:blipFill>
        <p:spPr>
          <a:xfrm>
            <a:off x="526166" y="2770777"/>
            <a:ext cx="1038279" cy="210739"/>
          </a:xfrm>
          <a:prstGeom prst="rect">
            <a:avLst/>
          </a:prstGeom>
          <a:pattFill prst="pct5">
            <a:fgClr>
              <a:schemeClr val="tx1">
                <a:lumMod val="95000"/>
                <a:lumOff val="5000"/>
              </a:schemeClr>
            </a:fgClr>
            <a:bgClr>
              <a:schemeClr val="bg1"/>
            </a:bgClr>
          </a:pattFill>
          <a:effectLst>
            <a:glow rad="127000">
              <a:schemeClr val="tx1"/>
            </a:glow>
          </a:effectLst>
        </p:spPr>
      </p:pic>
      <p:sp>
        <p:nvSpPr>
          <p:cNvPr id="32" name="テキスト ボックス 31"/>
          <p:cNvSpPr txBox="1"/>
          <p:nvPr/>
        </p:nvSpPr>
        <p:spPr>
          <a:xfrm>
            <a:off x="0" y="3861413"/>
            <a:ext cx="5175755" cy="1846659"/>
          </a:xfrm>
          <a:prstGeom prst="rect">
            <a:avLst/>
          </a:prstGeom>
          <a:solidFill>
            <a:schemeClr val="accent1">
              <a:lumMod val="60000"/>
              <a:lumOff val="4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ja-JP" sz="1200" dirty="0" smtClean="0">
                <a:solidFill>
                  <a:srgbClr val="FFFF00"/>
                </a:solidFill>
                <a:latin typeface="HGP創英角ｺﾞｼｯｸUB" panose="020B0900000000000000" pitchFamily="50" charset="-128"/>
                <a:ea typeface="HGP創英角ｺﾞｼｯｸUB" panose="020B0900000000000000" pitchFamily="50" charset="-128"/>
              </a:rPr>
              <a:t>お陰</a:t>
            </a:r>
            <a:r>
              <a:rPr lang="ja-JP" altLang="ja-JP" sz="1200" dirty="0">
                <a:solidFill>
                  <a:srgbClr val="FFFF00"/>
                </a:solidFill>
                <a:latin typeface="HGP創英角ｺﾞｼｯｸUB" panose="020B0900000000000000" pitchFamily="50" charset="-128"/>
                <a:ea typeface="HGP創英角ｺﾞｼｯｸUB" panose="020B0900000000000000" pitchFamily="50" charset="-128"/>
              </a:rPr>
              <a:t>様でエイティック工場見学バスツアーは</a:t>
            </a:r>
            <a:r>
              <a:rPr lang="ja-JP" altLang="ja-JP" sz="1200" dirty="0" smtClean="0">
                <a:solidFill>
                  <a:srgbClr val="FFFF00"/>
                </a:solidFill>
                <a:latin typeface="HGP創英角ｺﾞｼｯｸUB" panose="020B0900000000000000" pitchFamily="50" charset="-128"/>
                <a:ea typeface="HGP創英角ｺﾞｼｯｸUB" panose="020B0900000000000000" pitchFamily="50" charset="-128"/>
              </a:rPr>
              <a:t>第１</a:t>
            </a:r>
            <a:r>
              <a:rPr lang="en-US" altLang="ja-JP" sz="1200" dirty="0" smtClean="0">
                <a:solidFill>
                  <a:srgbClr val="FFFF00"/>
                </a:solidFill>
                <a:latin typeface="HGP創英角ｺﾞｼｯｸUB" panose="020B0900000000000000" pitchFamily="50" charset="-128"/>
                <a:ea typeface="HGP創英角ｺﾞｼｯｸUB" panose="020B0900000000000000" pitchFamily="50" charset="-128"/>
              </a:rPr>
              <a:t>4</a:t>
            </a:r>
            <a:r>
              <a:rPr lang="ja-JP" altLang="ja-JP" sz="1200" dirty="0" smtClean="0">
                <a:solidFill>
                  <a:srgbClr val="FFFF00"/>
                </a:solidFill>
                <a:latin typeface="HGP創英角ｺﾞｼｯｸUB" panose="020B0900000000000000" pitchFamily="50" charset="-128"/>
                <a:ea typeface="HGP創英角ｺﾞｼｯｸUB" panose="020B0900000000000000" pitchFamily="50" charset="-128"/>
              </a:rPr>
              <a:t>回目を迎える</a:t>
            </a:r>
            <a:r>
              <a:rPr lang="ja-JP" altLang="ja-JP" sz="1200" dirty="0">
                <a:solidFill>
                  <a:srgbClr val="FFFF00"/>
                </a:solidFill>
                <a:latin typeface="HGP創英角ｺﾞｼｯｸUB" panose="020B0900000000000000" pitchFamily="50" charset="-128"/>
                <a:ea typeface="HGP創英角ｺﾞｼｯｸUB" panose="020B0900000000000000" pitchFamily="50" charset="-128"/>
              </a:rPr>
              <a:t>事ができました</a:t>
            </a:r>
            <a:r>
              <a:rPr lang="ja-JP" altLang="ja-JP" sz="1200" dirty="0" smtClean="0">
                <a:solidFill>
                  <a:srgbClr val="FFFF00"/>
                </a:solidFill>
                <a:latin typeface="HGP創英角ｺﾞｼｯｸUB" panose="020B0900000000000000" pitchFamily="50" charset="-128"/>
                <a:ea typeface="HGP創英角ｺﾞｼｯｸUB" panose="020B0900000000000000" pitchFamily="50" charset="-128"/>
              </a:rPr>
              <a:t>。</a:t>
            </a:r>
            <a:endParaRPr lang="en-US" altLang="ja-JP" sz="1200" dirty="0" smtClean="0">
              <a:solidFill>
                <a:srgbClr val="FFFF00"/>
              </a:solidFill>
              <a:latin typeface="HGP創英角ｺﾞｼｯｸUB" panose="020B0900000000000000" pitchFamily="50" charset="-128"/>
              <a:ea typeface="HGP創英角ｺﾞｼｯｸUB" panose="020B0900000000000000" pitchFamily="50" charset="-128"/>
            </a:endParaRPr>
          </a:p>
          <a:p>
            <a:r>
              <a:rPr lang="ja-JP" altLang="en-US" sz="1200" dirty="0" smtClean="0">
                <a:solidFill>
                  <a:srgbClr val="FFFF00"/>
                </a:solidFill>
                <a:latin typeface="HGP創英角ｺﾞｼｯｸUB" panose="020B0900000000000000" pitchFamily="50" charset="-128"/>
                <a:ea typeface="HGP創英角ｺﾞｼｯｸUB" panose="020B0900000000000000" pitchFamily="50" charset="-128"/>
              </a:rPr>
              <a:t>これもひとえに皆様のご協力のおかげです。ありがとうございます！！</a:t>
            </a:r>
            <a:endParaRPr lang="en-US" altLang="ja-JP" sz="1200" dirty="0">
              <a:solidFill>
                <a:srgbClr val="FFFF00"/>
              </a:solidFill>
              <a:latin typeface="HGP創英角ｺﾞｼｯｸUB" panose="020B0900000000000000" pitchFamily="50" charset="-128"/>
              <a:ea typeface="HGP創英角ｺﾞｼｯｸUB" panose="020B0900000000000000" pitchFamily="50" charset="-128"/>
            </a:endParaRPr>
          </a:p>
          <a:p>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　</a:t>
            </a:r>
            <a:r>
              <a:rPr lang="ja-JP" altLang="en-US" sz="1000" dirty="0" smtClean="0">
                <a:latin typeface="HGPｺﾞｼｯｸM" panose="020B0600000000000000" pitchFamily="50" charset="-128"/>
                <a:ea typeface="HGPｺﾞｼｯｸM" panose="020B0600000000000000" pitchFamily="50" charset="-128"/>
              </a:rPr>
              <a:t>今回は、</a:t>
            </a:r>
            <a:r>
              <a:rPr lang="zh-CN" altLang="en-US" sz="1000" dirty="0" smtClean="0">
                <a:latin typeface="HGPｺﾞｼｯｸM" panose="020B0600000000000000" pitchFamily="50" charset="-128"/>
                <a:ea typeface="HGPｺﾞｼｯｸM" panose="020B0600000000000000" pitchFamily="50" charset="-128"/>
              </a:rPr>
              <a:t>ＤＭＧ</a:t>
            </a:r>
            <a:r>
              <a:rPr lang="zh-CN" altLang="en-US" sz="1000" dirty="0">
                <a:latin typeface="HGPｺﾞｼｯｸM" panose="020B0600000000000000" pitchFamily="50" charset="-128"/>
                <a:ea typeface="HGPｺﾞｼｯｸM" panose="020B0600000000000000" pitchFamily="50" charset="-128"/>
              </a:rPr>
              <a:t>森精機株式会社</a:t>
            </a:r>
            <a:r>
              <a:rPr lang="ja-JP" altLang="en-US" sz="1000" dirty="0">
                <a:latin typeface="HGPｺﾞｼｯｸM" panose="020B0600000000000000" pitchFamily="50" charset="-128"/>
                <a:ea typeface="HGPｺﾞｼｯｸM" panose="020B0600000000000000" pitchFamily="50" charset="-128"/>
              </a:rPr>
              <a:t>主</a:t>
            </a:r>
            <a:r>
              <a:rPr lang="zh-CN" altLang="en-US" sz="1000" dirty="0">
                <a:latin typeface="HGPｺﾞｼｯｸM" panose="020B0600000000000000" pitchFamily="50" charset="-128"/>
                <a:ea typeface="HGPｺﾞｼｯｸM" panose="020B0600000000000000" pitchFamily="50" charset="-128"/>
              </a:rPr>
              <a:t>催展示会</a:t>
            </a:r>
            <a:r>
              <a:rPr lang="ja-JP" altLang="en-US" sz="1000" dirty="0">
                <a:latin typeface="HGPｺﾞｼｯｸM" panose="020B0600000000000000" pitchFamily="50" charset="-128"/>
                <a:ea typeface="HGPｺﾞｼｯｸM" panose="020B0600000000000000" pitchFamily="50" charset="-128"/>
              </a:rPr>
              <a:t>仙台プライベートショーに参加しました</a:t>
            </a:r>
            <a:r>
              <a:rPr lang="ja-JP" altLang="en-US" sz="1000" dirty="0" smtClean="0">
                <a:latin typeface="HGPｺﾞｼｯｸM" panose="020B0600000000000000" pitchFamily="50" charset="-128"/>
                <a:ea typeface="HGPｺﾞｼｯｸM" panose="020B0600000000000000" pitchFamily="50" charset="-128"/>
              </a:rPr>
              <a:t>。展示会</a:t>
            </a:r>
            <a:r>
              <a:rPr lang="ja-JP" altLang="en-US" sz="1000" dirty="0">
                <a:latin typeface="HGPｺﾞｼｯｸM" panose="020B0600000000000000" pitchFamily="50" charset="-128"/>
                <a:ea typeface="HGPｺﾞｼｯｸM" panose="020B0600000000000000" pitchFamily="50" charset="-128"/>
              </a:rPr>
              <a:t>は東北エリア初となる仙台夢メッセ宮城</a:t>
            </a:r>
            <a:r>
              <a:rPr lang="ja-JP" altLang="en-US" sz="1000" dirty="0" smtClean="0">
                <a:latin typeface="HGPｺﾞｼｯｸM" panose="020B0600000000000000" pitchFamily="50" charset="-128"/>
                <a:ea typeface="HGPｺﾞｼｯｸM" panose="020B0600000000000000" pitchFamily="50" charset="-128"/>
              </a:rPr>
              <a:t>にて開催されました。</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　複雑な加工を簡単かつ短時間で実現する新しいソリューション「テクノロジーサイクル」の紹介から、機械本体と最先端工具、測定器、ロボットセンサなどの周辺技術を組み合わせて、お客様の生産性向上を実現するための最適なソリューションをご紹介していただきました。その最新技術を駆使したデモ加工・技術セミナーから知識を深めることができました</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smtClean="0">
              <a:latin typeface="HGPｺﾞｼｯｸM" panose="020B0600000000000000" pitchFamily="50" charset="-128"/>
              <a:ea typeface="HGPｺﾞｼｯｸM" panose="020B0600000000000000" pitchFamily="50" charset="-128"/>
            </a:endParaRPr>
          </a:p>
          <a:p>
            <a:endParaRPr lang="en-US" altLang="ja-JP" sz="1000" dirty="0" smtClean="0">
              <a:latin typeface="HGPｺﾞｼｯｸM" panose="020B0600000000000000" pitchFamily="50" charset="-128"/>
              <a:ea typeface="HGPｺﾞｼｯｸM" panose="020B0600000000000000" pitchFamily="50" charset="-128"/>
            </a:endParaRPr>
          </a:p>
          <a:p>
            <a:endParaRPr lang="en-US" altLang="ja-JP" sz="1000" dirty="0">
              <a:latin typeface="HGPｺﾞｼｯｸM" panose="020B0600000000000000" pitchFamily="50" charset="-128"/>
              <a:ea typeface="HGPｺﾞｼｯｸM" panose="020B0600000000000000" pitchFamily="50" charset="-128"/>
            </a:endParaRPr>
          </a:p>
        </p:txBody>
      </p:sp>
      <p:sp>
        <p:nvSpPr>
          <p:cNvPr id="34" name="テキスト ボックス 33"/>
          <p:cNvSpPr txBox="1"/>
          <p:nvPr/>
        </p:nvSpPr>
        <p:spPr>
          <a:xfrm>
            <a:off x="1989580" y="5620543"/>
            <a:ext cx="4851965" cy="1785104"/>
          </a:xfrm>
          <a:prstGeom prst="rect">
            <a:avLst/>
          </a:prstGeom>
          <a:solidFill>
            <a:schemeClr val="accent1"/>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1000" dirty="0">
                <a:latin typeface="HGPｺﾞｼｯｸM" panose="020B0600000000000000" pitchFamily="50" charset="-128"/>
                <a:ea typeface="HGPｺﾞｼｯｸM" panose="020B0600000000000000" pitchFamily="50" charset="-128"/>
              </a:rPr>
              <a:t>　</a:t>
            </a:r>
            <a:r>
              <a:rPr lang="ja-JP" altLang="en-US" sz="1000" dirty="0" smtClean="0">
                <a:latin typeface="HGPｺﾞｼｯｸM" panose="020B0600000000000000" pitchFamily="50" charset="-128"/>
                <a:ea typeface="HGPｺﾞｼｯｸM" panose="020B0600000000000000" pitchFamily="50" charset="-128"/>
              </a:rPr>
              <a:t>午後から</a:t>
            </a:r>
            <a:r>
              <a:rPr lang="ja-JP" altLang="en-US" sz="1000" dirty="0">
                <a:latin typeface="HGPｺﾞｼｯｸM" panose="020B0600000000000000" pitchFamily="50" charset="-128"/>
                <a:ea typeface="HGPｺﾞｼｯｸM" panose="020B0600000000000000" pitchFamily="50" charset="-128"/>
              </a:rPr>
              <a:t>は</a:t>
            </a:r>
            <a:r>
              <a:rPr lang="ja-JP" altLang="en-US" sz="1000" dirty="0" smtClean="0">
                <a:latin typeface="HGPｺﾞｼｯｸM" panose="020B0600000000000000" pitchFamily="50" charset="-128"/>
                <a:ea typeface="HGPｺﾞｼｯｸM" panose="020B0600000000000000" pitchFamily="50" charset="-128"/>
              </a:rPr>
              <a:t>、</a:t>
            </a:r>
            <a:r>
              <a:rPr lang="ja-JP" altLang="ja-JP" sz="1000" dirty="0" smtClean="0">
                <a:latin typeface="HGPｺﾞｼｯｸM" panose="020B0600000000000000" pitchFamily="50" charset="-128"/>
                <a:ea typeface="HGPｺﾞｼｯｸM" panose="020B0600000000000000" pitchFamily="50" charset="-128"/>
              </a:rPr>
              <a:t>今回</a:t>
            </a:r>
            <a:r>
              <a:rPr lang="ja-JP" altLang="en-US" sz="1000" dirty="0" smtClean="0">
                <a:latin typeface="HGPｺﾞｼｯｸM" panose="020B0600000000000000" pitchFamily="50" charset="-128"/>
                <a:ea typeface="HGPｺﾞｼｯｸM" panose="020B0600000000000000" pitchFamily="50" charset="-128"/>
              </a:rPr>
              <a:t>のメインとなるサンドビックツーリングサプライジャパン</a:t>
            </a:r>
            <a:r>
              <a:rPr lang="ja-JP" altLang="en-US" sz="1000" dirty="0">
                <a:latin typeface="HGPｺﾞｼｯｸM" panose="020B0600000000000000" pitchFamily="50" charset="-128"/>
                <a:ea typeface="HGPｺﾞｼｯｸM" panose="020B0600000000000000" pitchFamily="50" charset="-128"/>
              </a:rPr>
              <a:t>㈱瀬峰工場</a:t>
            </a:r>
            <a:r>
              <a:rPr lang="ja-JP" altLang="ja-JP" sz="1000" dirty="0">
                <a:latin typeface="HGPｺﾞｼｯｸM" panose="020B0600000000000000" pitchFamily="50" charset="-128"/>
                <a:ea typeface="HGPｺﾞｼｯｸM" panose="020B0600000000000000" pitchFamily="50" charset="-128"/>
              </a:rPr>
              <a:t>を見学して参りました。</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smtClean="0">
                <a:latin typeface="HGPｺﾞｼｯｸM" panose="020B0600000000000000" pitchFamily="50" charset="-128"/>
                <a:ea typeface="HGPｺﾞｼｯｸM" panose="020B0600000000000000" pitchFamily="50" charset="-128"/>
              </a:rPr>
              <a:t>　こちら</a:t>
            </a:r>
            <a:r>
              <a:rPr lang="ja-JP" altLang="en-US" sz="1000" dirty="0">
                <a:latin typeface="HGPｺﾞｼｯｸM" panose="020B0600000000000000" pitchFamily="50" charset="-128"/>
                <a:ea typeface="HGPｺﾞｼｯｸM" panose="020B0600000000000000" pitchFamily="50" charset="-128"/>
              </a:rPr>
              <a:t>はサンドビックの切削工具部門における世界三大工場のひとつです。主力製品である切削工具用の超硬チップの製造を手がけ、リードタイムを短縮するため「必要な物を、必要な時に、必要な量だけ生産する」ジャストインタイプ生産方式を導入し、作業効率の改善行ってます。現在瀬峰工場はＱ（品質）、Ｃ（コスト）、Ｄ（納期）の</a:t>
            </a:r>
            <a:r>
              <a:rPr lang="en-US" altLang="ja-JP" sz="1000" dirty="0">
                <a:latin typeface="HGPｺﾞｼｯｸM" panose="020B0600000000000000" pitchFamily="50" charset="-128"/>
                <a:ea typeface="HGPｺﾞｼｯｸM" panose="020B0600000000000000" pitchFamily="50" charset="-128"/>
              </a:rPr>
              <a:t>3</a:t>
            </a:r>
            <a:r>
              <a:rPr lang="ja-JP" altLang="en-US" sz="1000" dirty="0" err="1">
                <a:latin typeface="HGPｺﾞｼｯｸM" panose="020B0600000000000000" pitchFamily="50" charset="-128"/>
                <a:ea typeface="HGPｺﾞｼｯｸM" panose="020B0600000000000000" pitchFamily="50" charset="-128"/>
              </a:rPr>
              <a:t>つの</a:t>
            </a:r>
            <a:r>
              <a:rPr lang="ja-JP" altLang="en-US" sz="1000" dirty="0">
                <a:latin typeface="HGPｺﾞｼｯｸM" panose="020B0600000000000000" pitchFamily="50" charset="-128"/>
                <a:ea typeface="HGPｺﾞｼｯｸM" panose="020B0600000000000000" pitchFamily="50" charset="-128"/>
              </a:rPr>
              <a:t>要素において、サンドビックグループ内トップの実績を誇ります</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smtClean="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　</a:t>
            </a:r>
            <a:r>
              <a:rPr lang="ja-JP" altLang="en-US" sz="1000" dirty="0" smtClean="0">
                <a:latin typeface="HGPｺﾞｼｯｸM" panose="020B0600000000000000" pitchFamily="50" charset="-128"/>
                <a:ea typeface="HGPｺﾞｼｯｸM" panose="020B0600000000000000" pitchFamily="50" charset="-128"/>
              </a:rPr>
              <a:t>工場見学において、まず工場概要の説明していただきました。瀬峰工場は独自の５Ｓ活動による工場改革に力を入れ、一般的な５Ｓから脱却し、独自の５Ｓ改革まで</a:t>
            </a:r>
            <a:r>
              <a:rPr lang="ja-JP" altLang="en-US" sz="1000" dirty="0">
                <a:latin typeface="HGPｺﾞｼｯｸM" panose="020B0600000000000000" pitchFamily="50" charset="-128"/>
                <a:ea typeface="HGPｺﾞｼｯｸM" panose="020B0600000000000000" pitchFamily="50" charset="-128"/>
              </a:rPr>
              <a:t>の</a:t>
            </a:r>
            <a:r>
              <a:rPr lang="ja-JP" altLang="en-US" sz="1000" dirty="0" smtClean="0">
                <a:latin typeface="HGPｺﾞｼｯｸM" panose="020B0600000000000000" pitchFamily="50" charset="-128"/>
                <a:ea typeface="HGPｺﾞｼｯｸM" panose="020B0600000000000000" pitchFamily="50" charset="-128"/>
              </a:rPr>
              <a:t>軌跡を学ばせていただきました。　その後、工場内を見学し、独自の５Ｓによる工場改革を実際に体感することができ、自社での改善点などを見出せる良い機会となりました。</a:t>
            </a:r>
            <a:endParaRPr lang="en-US" altLang="ja-JP" sz="1000" dirty="0" smtClean="0">
              <a:latin typeface="HGPｺﾞｼｯｸM" panose="020B0600000000000000" pitchFamily="50" charset="-128"/>
              <a:ea typeface="HGPｺﾞｼｯｸM" panose="020B0600000000000000" pitchFamily="50" charset="-128"/>
            </a:endParaRPr>
          </a:p>
        </p:txBody>
      </p:sp>
      <p:pic>
        <p:nvPicPr>
          <p:cNvPr id="35" name="図 34"/>
          <p:cNvPicPr>
            <a:picLocks noChangeAspect="1"/>
          </p:cNvPicPr>
          <p:nvPr/>
        </p:nvPicPr>
        <p:blipFill rotWithShape="1">
          <a:blip r:embed="rId10" cstate="print">
            <a:extLst>
              <a:ext uri="{28A0092B-C50C-407E-A947-70E740481C1C}">
                <a14:useLocalDpi xmlns:a14="http://schemas.microsoft.com/office/drawing/2010/main" val="0"/>
              </a:ext>
            </a:extLst>
          </a:blip>
          <a:srcRect l="8118" t="38304" r="9719" b="10473"/>
          <a:stretch/>
        </p:blipFill>
        <p:spPr>
          <a:xfrm>
            <a:off x="-4504" y="6461286"/>
            <a:ext cx="1985010" cy="949430"/>
          </a:xfrm>
          <a:prstGeom prst="rect">
            <a:avLst/>
          </a:prstGeom>
        </p:spPr>
      </p:pic>
      <p:pic>
        <p:nvPicPr>
          <p:cNvPr id="36" name="図 35"/>
          <p:cNvPicPr>
            <a:picLocks noChangeAspect="1"/>
          </p:cNvPicPr>
          <p:nvPr/>
        </p:nvPicPr>
        <p:blipFill rotWithShape="1">
          <a:blip r:embed="rId11" cstate="print">
            <a:extLst>
              <a:ext uri="{28A0092B-C50C-407E-A947-70E740481C1C}">
                <a14:useLocalDpi xmlns:a14="http://schemas.microsoft.com/office/drawing/2010/main" val="0"/>
              </a:ext>
            </a:extLst>
          </a:blip>
          <a:srcRect l="1080" t="7619" r="178" b="22655"/>
          <a:stretch/>
        </p:blipFill>
        <p:spPr>
          <a:xfrm>
            <a:off x="5175755" y="3910615"/>
            <a:ext cx="1665791" cy="845901"/>
          </a:xfrm>
          <a:prstGeom prst="rect">
            <a:avLst/>
          </a:prstGeom>
        </p:spPr>
      </p:pic>
      <p:pic>
        <p:nvPicPr>
          <p:cNvPr id="37" name="図 36"/>
          <p:cNvPicPr>
            <a:picLocks noChangeAspect="1"/>
          </p:cNvPicPr>
          <p:nvPr/>
        </p:nvPicPr>
        <p:blipFill rotWithShape="1">
          <a:blip r:embed="rId12" cstate="print">
            <a:extLst>
              <a:ext uri="{28A0092B-C50C-407E-A947-70E740481C1C}">
                <a14:useLocalDpi xmlns:a14="http://schemas.microsoft.com/office/drawing/2010/main" val="0"/>
              </a:ext>
            </a:extLst>
          </a:blip>
          <a:srcRect l="767" t="23257" r="2626" b="16748"/>
          <a:stretch/>
        </p:blipFill>
        <p:spPr>
          <a:xfrm flipH="1">
            <a:off x="5185280" y="4779813"/>
            <a:ext cx="1665790" cy="848453"/>
          </a:xfrm>
          <a:prstGeom prst="rect">
            <a:avLst/>
          </a:prstGeom>
        </p:spPr>
      </p:pic>
      <p:pic>
        <p:nvPicPr>
          <p:cNvPr id="38" name="図 37"/>
          <p:cNvPicPr>
            <a:picLocks noChangeAspect="1"/>
          </p:cNvPicPr>
          <p:nvPr/>
        </p:nvPicPr>
        <p:blipFill rotWithShape="1">
          <a:blip r:embed="rId13" cstate="print">
            <a:extLst>
              <a:ext uri="{28A0092B-C50C-407E-A947-70E740481C1C}">
                <a14:useLocalDpi xmlns:a14="http://schemas.microsoft.com/office/drawing/2010/main" val="0"/>
              </a:ext>
            </a:extLst>
          </a:blip>
          <a:srcRect l="8175" t="-2580" r="5324" b="5515"/>
          <a:stretch/>
        </p:blipFill>
        <p:spPr>
          <a:xfrm>
            <a:off x="-4504" y="5604013"/>
            <a:ext cx="1984559" cy="845812"/>
          </a:xfrm>
          <a:prstGeom prst="rect">
            <a:avLst/>
          </a:prstGeom>
        </p:spPr>
      </p:pic>
    </p:spTree>
    <p:extLst>
      <p:ext uri="{BB962C8B-B14F-4D97-AF65-F5344CB8AC3E}">
        <p14:creationId xmlns:p14="http://schemas.microsoft.com/office/powerpoint/2010/main" val="272506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05C6EA1-6FA7-41D4-BF98-15503294E4CD}" type="datetimeFigureOut">
              <a:rPr kumimoji="1" lang="ja-JP" altLang="en-US" smtClean="0"/>
              <a:t>2017/11/28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204000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5C6EA1-6FA7-41D4-BF98-15503294E4CD}" type="datetimeFigureOut">
              <a:rPr kumimoji="1" lang="ja-JP" altLang="en-US" smtClean="0"/>
              <a:t>2017/11/28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162662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5C6EA1-6FA7-41D4-BF98-15503294E4CD}" type="datetimeFigureOut">
              <a:rPr kumimoji="1" lang="ja-JP" altLang="en-US" smtClean="0"/>
              <a:t>2017/11/28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189412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5C6EA1-6FA7-41D4-BF98-15503294E4CD}" type="datetimeFigureOut">
              <a:rPr kumimoji="1" lang="ja-JP" altLang="en-US" smtClean="0"/>
              <a:t>2017/11/28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301088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05C6EA1-6FA7-41D4-BF98-15503294E4CD}" type="datetimeFigureOut">
              <a:rPr kumimoji="1" lang="ja-JP" altLang="en-US" smtClean="0"/>
              <a:t>2017/11/28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94561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05C6EA1-6FA7-41D4-BF98-15503294E4CD}" type="datetimeFigureOut">
              <a:rPr kumimoji="1" lang="ja-JP" altLang="en-US" smtClean="0"/>
              <a:t>2017/11/28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1264582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05C6EA1-6FA7-41D4-BF98-15503294E4CD}" type="datetimeFigureOut">
              <a:rPr kumimoji="1" lang="ja-JP" altLang="en-US" smtClean="0"/>
              <a:t>2017/11/28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219082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05C6EA1-6FA7-41D4-BF98-15503294E4CD}" type="datetimeFigureOut">
              <a:rPr kumimoji="1" lang="ja-JP" altLang="en-US" smtClean="0"/>
              <a:t>2017/11/28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389809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05C6EA1-6FA7-41D4-BF98-15503294E4CD}" type="datetimeFigureOut">
              <a:rPr kumimoji="1" lang="ja-JP" altLang="en-US" smtClean="0"/>
              <a:t>2017/11/28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206414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05C6EA1-6FA7-41D4-BF98-15503294E4CD}" type="datetimeFigureOut">
              <a:rPr kumimoji="1" lang="ja-JP" altLang="en-US" smtClean="0"/>
              <a:t>2017/11/28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142521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05C6EA1-6FA7-41D4-BF98-15503294E4CD}" type="datetimeFigureOut">
              <a:rPr kumimoji="1" lang="ja-JP" altLang="en-US" smtClean="0"/>
              <a:t>2017/11/28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206252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C6EA1-6FA7-41D4-BF98-15503294E4CD}" type="datetimeFigureOut">
              <a:rPr kumimoji="1" lang="ja-JP" altLang="en-US" smtClean="0"/>
              <a:t>2017/11/28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071AA-3BD7-47A7-B5A2-D110F15244EA}" type="slidenum">
              <a:rPr kumimoji="1" lang="ja-JP" altLang="en-US" smtClean="0"/>
              <a:t>‹#›</a:t>
            </a:fld>
            <a:endParaRPr kumimoji="1" lang="ja-JP" altLang="en-US"/>
          </a:p>
        </p:txBody>
      </p:sp>
    </p:spTree>
    <p:extLst>
      <p:ext uri="{BB962C8B-B14F-4D97-AF65-F5344CB8AC3E}">
        <p14:creationId xmlns:p14="http://schemas.microsoft.com/office/powerpoint/2010/main" val="2585283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739752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174</Words>
  <Application>Microsoft Office PowerPoint</Application>
  <PresentationFormat>ワイド画面</PresentationFormat>
  <Paragraphs>41</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HGPｺﾞｼｯｸM</vt:lpstr>
      <vt:lpstr>HGP創英角ｺﾞｼｯｸUB</vt:lpstr>
      <vt:lpstr>HGP明朝E</vt:lpstr>
      <vt:lpstr>HGSｺﾞｼｯｸM</vt:lpstr>
      <vt:lpstr>ＭＳ Ｐゴシック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wst0016</dc:creator>
  <cp:lastModifiedBy>wst0016</cp:lastModifiedBy>
  <cp:revision>25</cp:revision>
  <cp:lastPrinted>2017-11-28T10:57:25Z</cp:lastPrinted>
  <dcterms:created xsi:type="dcterms:W3CDTF">2017-11-27T10:50:16Z</dcterms:created>
  <dcterms:modified xsi:type="dcterms:W3CDTF">2017-11-28T11:06:22Z</dcterms:modified>
</cp:coreProperties>
</file>