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12" d="100"/>
          <a:sy n="112" d="100"/>
        </p:scale>
        <p:origin x="414" y="-95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57082" y="4409808"/>
            <a:ext cx="5337885" cy="1960033"/>
          </a:xfrm>
        </p:spPr>
        <p:txBody>
          <a:bodyPr anchor="b"/>
          <a:lstStyle>
            <a:lvl1pPr>
              <a:defRPr sz="4000"/>
            </a:lvl1pPr>
          </a:lstStyle>
          <a:p>
            <a:r>
              <a:rPr lang="ja-JP" altLang="en-US" smtClean="0"/>
              <a:t>マスター タイトルの書式設定</a:t>
            </a:r>
            <a:endParaRPr lang="en-US"/>
          </a:p>
        </p:txBody>
      </p:sp>
      <p:sp>
        <p:nvSpPr>
          <p:cNvPr id="3" name="Subtitle 2"/>
          <p:cNvSpPr>
            <a:spLocks noGrp="1"/>
          </p:cNvSpPr>
          <p:nvPr>
            <p:ph type="subTitle" idx="1"/>
          </p:nvPr>
        </p:nvSpPr>
        <p:spPr>
          <a:xfrm>
            <a:off x="757082" y="6369840"/>
            <a:ext cx="5337885" cy="114856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a:p>
        </p:txBody>
      </p:sp>
      <p:sp>
        <p:nvSpPr>
          <p:cNvPr id="4" name="Date Placeholder 3"/>
          <p:cNvSpPr>
            <a:spLocks noGrp="1"/>
          </p:cNvSpPr>
          <p:nvPr>
            <p:ph type="dt" sz="half" idx="10"/>
          </p:nvPr>
        </p:nvSpPr>
        <p:spPr/>
        <p:txBody>
          <a:bodyPr/>
          <a:lstStyle/>
          <a:p>
            <a:fld id="{9A8CC49C-F0FD-473B-B411-8D7845117C85}" type="datetimeFigureOut">
              <a:rPr kumimoji="1" lang="ja-JP" altLang="en-US" smtClean="0"/>
              <a:t>2018/8/6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DF2599-0B7C-4634-85D0-FD494234F854}"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757082" y="2409815"/>
            <a:ext cx="5342310" cy="5401916"/>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9A8CC49C-F0FD-473B-B411-8D7845117C85}" type="datetimeFigureOut">
              <a:rPr kumimoji="1" lang="ja-JP" altLang="en-US" smtClean="0"/>
              <a:t>2018/8/6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DF2599-0B7C-4634-85D0-FD494234F854}"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94671" y="900964"/>
            <a:ext cx="1104722" cy="6913771"/>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757082" y="900965"/>
            <a:ext cx="4100668" cy="691376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9A8CC49C-F0FD-473B-B411-8D7845117C85}" type="datetimeFigureOut">
              <a:rPr kumimoji="1" lang="ja-JP" altLang="en-US" smtClean="0"/>
              <a:t>2018/8/6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DF2599-0B7C-4634-85D0-FD494234F854}"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9A8CC49C-F0FD-473B-B411-8D7845117C85}" type="datetimeFigureOut">
              <a:rPr kumimoji="1" lang="ja-JP" altLang="en-US" smtClean="0"/>
              <a:t>2018/8/6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DF2599-0B7C-4634-85D0-FD494234F854}"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57082" y="4411441"/>
            <a:ext cx="5337884" cy="1958400"/>
          </a:xfrm>
        </p:spPr>
        <p:txBody>
          <a:bodyPr anchor="b"/>
          <a:lstStyle>
            <a:lvl1pPr algn="r">
              <a:defRPr sz="3200" b="0" cap="none"/>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57082" y="6369841"/>
            <a:ext cx="5337884" cy="11472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A8CC49C-F0FD-473B-B411-8D7845117C85}" type="datetimeFigureOut">
              <a:rPr kumimoji="1" lang="ja-JP" altLang="en-US" smtClean="0"/>
              <a:t>2018/8/6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DF2599-0B7C-4634-85D0-FD494234F854}"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57082" y="900966"/>
            <a:ext cx="5342310" cy="1232633"/>
          </a:xfrm>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757082" y="2412999"/>
            <a:ext cx="2603458" cy="5401735"/>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3497461" y="2412999"/>
            <a:ext cx="2601932" cy="5401736"/>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A8CC49C-F0FD-473B-B411-8D7845117C85}" type="datetimeFigureOut">
              <a:rPr kumimoji="1" lang="ja-JP" altLang="en-US" smtClean="0"/>
              <a:t>2018/8/6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DF2599-0B7C-4634-85D0-FD494234F854}"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011169" y="2417236"/>
            <a:ext cx="2349371" cy="768349"/>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757082" y="3185586"/>
            <a:ext cx="2603458" cy="4629148"/>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3738059" y="2417236"/>
            <a:ext cx="2362857" cy="768349"/>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97461" y="3185586"/>
            <a:ext cx="2603456" cy="4629148"/>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9A8CC49C-F0FD-473B-B411-8D7845117C85}" type="datetimeFigureOut">
              <a:rPr kumimoji="1" lang="ja-JP" altLang="en-US" smtClean="0"/>
              <a:t>2018/8/6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EDF2599-0B7C-4634-85D0-FD494234F854}"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9A8CC49C-F0FD-473B-B411-8D7845117C85}" type="datetimeFigureOut">
              <a:rPr kumimoji="1" lang="ja-JP" altLang="en-US" smtClean="0"/>
              <a:t>2018/8/6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EDF2599-0B7C-4634-85D0-FD494234F854}"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CC49C-F0FD-473B-B411-8D7845117C85}" type="datetimeFigureOut">
              <a:rPr kumimoji="1" lang="ja-JP" altLang="en-US" smtClean="0"/>
              <a:t>2018/8/6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EDF2599-0B7C-4634-85D0-FD494234F854}"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57081" y="594783"/>
            <a:ext cx="1995488" cy="1581148"/>
          </a:xfrm>
        </p:spPr>
        <p:txBody>
          <a:bodyPr anchor="b"/>
          <a:lstStyle>
            <a:lvl1pPr algn="l">
              <a:defRPr sz="2400" b="0"/>
            </a:lvl1pPr>
          </a:lstStyle>
          <a:p>
            <a:r>
              <a:rPr lang="ja-JP" altLang="en-US" smtClean="0"/>
              <a:t>マスター タイトルの書式設定</a:t>
            </a:r>
            <a:endParaRPr lang="en-US"/>
          </a:p>
        </p:txBody>
      </p:sp>
      <p:sp>
        <p:nvSpPr>
          <p:cNvPr id="3" name="Content Placeholder 2"/>
          <p:cNvSpPr>
            <a:spLocks noGrp="1"/>
          </p:cNvSpPr>
          <p:nvPr>
            <p:ph idx="1"/>
          </p:nvPr>
        </p:nvSpPr>
        <p:spPr>
          <a:xfrm>
            <a:off x="2889491" y="594783"/>
            <a:ext cx="3209902" cy="721995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757081" y="2175933"/>
            <a:ext cx="1995488" cy="56387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A8CC49C-F0FD-473B-B411-8D7845117C85}" type="datetimeFigureOut">
              <a:rPr kumimoji="1" lang="ja-JP" altLang="en-US" smtClean="0"/>
              <a:t>2018/8/6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DF2599-0B7C-4634-85D0-FD494234F854}"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57082" y="1849411"/>
            <a:ext cx="2611040" cy="1484339"/>
          </a:xfrm>
        </p:spPr>
        <p:txBody>
          <a:bodyPr anchor="b">
            <a:normAutofit/>
          </a:bodyPr>
          <a:lstStyle>
            <a:lvl1pPr algn="l">
              <a:defRPr sz="2400" b="0"/>
            </a:lvl1pPr>
          </a:lstStyle>
          <a:p>
            <a:r>
              <a:rPr lang="ja-JP" altLang="en-US" smtClean="0"/>
              <a:t>マスター タイトルの書式設定</a:t>
            </a:r>
            <a:endParaRPr lang="en-US"/>
          </a:p>
        </p:txBody>
      </p:sp>
      <p:sp>
        <p:nvSpPr>
          <p:cNvPr id="4" name="Text Placeholder 3"/>
          <p:cNvSpPr>
            <a:spLocks noGrp="1"/>
          </p:cNvSpPr>
          <p:nvPr>
            <p:ph type="body" sz="half" idx="2"/>
          </p:nvPr>
        </p:nvSpPr>
        <p:spPr>
          <a:xfrm>
            <a:off x="757082" y="3333749"/>
            <a:ext cx="2611040" cy="33736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A8CC49C-F0FD-473B-B411-8D7845117C85}" type="datetimeFigureOut">
              <a:rPr kumimoji="1" lang="ja-JP" altLang="en-US" smtClean="0"/>
              <a:t>2018/8/6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DF2599-0B7C-4634-85D0-FD494234F854}" type="slidenum">
              <a:rPr kumimoji="1" lang="ja-JP" altLang="en-US" smtClean="0"/>
              <a:t>‹#›</a:t>
            </a:fld>
            <a:endParaRPr kumimoji="1" lang="ja-JP" altLang="en-US"/>
          </a:p>
        </p:txBody>
      </p:sp>
      <p:sp>
        <p:nvSpPr>
          <p:cNvPr id="32" name="Oval 31"/>
          <p:cNvSpPr/>
          <p:nvPr/>
        </p:nvSpPr>
        <p:spPr>
          <a:xfrm>
            <a:off x="4109436" y="1915815"/>
            <a:ext cx="814990" cy="144887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4237906" y="1882389"/>
            <a:ext cx="622774" cy="1107153"/>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3942138" y="2525939"/>
            <a:ext cx="451773" cy="803152"/>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4068109" y="2415084"/>
            <a:ext cx="367191" cy="652784"/>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3539072" y="2777902"/>
            <a:ext cx="192451" cy="342135"/>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4599069" y="1324101"/>
            <a:ext cx="192451" cy="342135"/>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3794697" y="2525939"/>
            <a:ext cx="148079" cy="263252"/>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4611601" y="1414125"/>
            <a:ext cx="148079" cy="263252"/>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3657600" y="2133600"/>
            <a:ext cx="2571750" cy="4572000"/>
          </a:xfrm>
          <a:prstGeom prst="ellipse">
            <a:avLst/>
          </a:prstGeom>
          <a:ln w="76200">
            <a:solidFill>
              <a:schemeClr val="tx2">
                <a:lumMod val="75000"/>
              </a:schemeClr>
            </a:solidFill>
          </a:ln>
        </p:spPr>
        <p:txBody>
          <a:bodyPr/>
          <a:lstStyle/>
          <a:p>
            <a:r>
              <a:rPr lang="ja-JP" altLang="en-US" smtClean="0"/>
              <a:t>アイコンをクリックして図を追加</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7082" y="900966"/>
            <a:ext cx="5343835" cy="1232633"/>
          </a:xfrm>
          <a:prstGeom prst="rect">
            <a:avLst/>
          </a:prstGeom>
        </p:spPr>
        <p:txBody>
          <a:bodyPr vert="horz" lIns="91440" tIns="45720" rIns="91440" bIns="45720" rtlCol="0" anchor="ctr">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57082" y="2409815"/>
            <a:ext cx="5343834" cy="5401916"/>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2"/>
          </p:nvPr>
        </p:nvSpPr>
        <p:spPr>
          <a:xfrm>
            <a:off x="4828008" y="7935748"/>
            <a:ext cx="1600200" cy="486833"/>
          </a:xfrm>
          <a:prstGeom prst="rect">
            <a:avLst/>
          </a:prstGeom>
        </p:spPr>
        <p:txBody>
          <a:bodyPr vert="horz" lIns="91440" tIns="45720" rIns="91440" bIns="45720" rtlCol="0" anchor="b"/>
          <a:lstStyle>
            <a:lvl1pPr algn="r">
              <a:defRPr sz="900">
                <a:solidFill>
                  <a:schemeClr val="tx2"/>
                </a:solidFill>
              </a:defRPr>
            </a:lvl1pPr>
          </a:lstStyle>
          <a:p>
            <a:fld id="{9A8CC49C-F0FD-473B-B411-8D7845117C85}" type="datetimeFigureOut">
              <a:rPr kumimoji="1" lang="ja-JP" altLang="en-US" smtClean="0"/>
              <a:t>2018/8/6</a:t>
            </a:fld>
            <a:endParaRPr kumimoji="1" lang="ja-JP" altLang="en-US"/>
          </a:p>
        </p:txBody>
      </p:sp>
      <p:sp>
        <p:nvSpPr>
          <p:cNvPr id="5" name="Footer Placeholder 4"/>
          <p:cNvSpPr>
            <a:spLocks noGrp="1"/>
          </p:cNvSpPr>
          <p:nvPr>
            <p:ph type="ftr" sz="quarter" idx="3"/>
          </p:nvPr>
        </p:nvSpPr>
        <p:spPr>
          <a:xfrm>
            <a:off x="885709" y="7935748"/>
            <a:ext cx="3942299" cy="486833"/>
          </a:xfrm>
          <a:prstGeom prst="rect">
            <a:avLst/>
          </a:prstGeom>
        </p:spPr>
        <p:txBody>
          <a:bodyPr vert="horz" lIns="91440" tIns="45720" rIns="91440" bIns="45720" rtlCol="0" anchor="b"/>
          <a:lstStyle>
            <a:lvl1pPr algn="l">
              <a:defRPr sz="9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429494" y="7935748"/>
            <a:ext cx="456215" cy="486833"/>
          </a:xfrm>
          <a:prstGeom prst="rect">
            <a:avLst/>
          </a:prstGeom>
        </p:spPr>
        <p:txBody>
          <a:bodyPr vert="horz" lIns="91440" tIns="45720" rIns="91440" bIns="45720" rtlCol="0" anchor="b"/>
          <a:lstStyle>
            <a:lvl1pPr algn="l">
              <a:defRPr sz="1800">
                <a:solidFill>
                  <a:schemeClr val="tx2"/>
                </a:solidFill>
              </a:defRPr>
            </a:lvl1pPr>
          </a:lstStyle>
          <a:p>
            <a:fld id="{0EDF2599-0B7C-4634-85D0-FD494234F854}" type="slidenum">
              <a:rPr kumimoji="1" lang="ja-JP" altLang="en-US" smtClean="0"/>
              <a:t>‹#›</a:t>
            </a:fld>
            <a:endParaRPr kumimoji="1" lang="ja-JP" altLang="en-US"/>
          </a:p>
        </p:txBody>
      </p:sp>
      <p:grpSp>
        <p:nvGrpSpPr>
          <p:cNvPr id="61" name="Group 60"/>
          <p:cNvGrpSpPr/>
          <p:nvPr/>
        </p:nvGrpSpPr>
        <p:grpSpPr>
          <a:xfrm>
            <a:off x="-25196" y="1"/>
            <a:ext cx="6883196" cy="9143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0" eaLnBrk="1" latinLnBrk="0" hangingPunct="1">
        <a:spcBef>
          <a:spcPct val="0"/>
        </a:spcBef>
        <a:buNone/>
        <a:defRPr kumimoji="1" sz="3200" kern="1200">
          <a:solidFill>
            <a:schemeClr val="tx1"/>
          </a:solidFill>
          <a:latin typeface="+mj-lt"/>
          <a:ea typeface="+mj-ea"/>
          <a:cs typeface="Trebuchet M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kumimoji="1"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kumimoji="1"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kumimoji="1"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kumimoji="1"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kumimoji="1"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1026" name="Picture 2" descr="ãã¿ã³ã¬ã­ã¤ ããããã®ç»åæ¤ç´¢çµæ"/>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099" y="939190"/>
            <a:ext cx="1887731" cy="115868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表 5"/>
          <p:cNvGraphicFramePr>
            <a:graphicFrameLocks noGrp="1"/>
          </p:cNvGraphicFramePr>
          <p:nvPr>
            <p:extLst>
              <p:ext uri="{D42A27DB-BD31-4B8C-83A1-F6EECF244321}">
                <p14:modId xmlns:p14="http://schemas.microsoft.com/office/powerpoint/2010/main" val="996827139"/>
              </p:ext>
            </p:extLst>
          </p:nvPr>
        </p:nvGraphicFramePr>
        <p:xfrm>
          <a:off x="3855202" y="853681"/>
          <a:ext cx="2966458" cy="523871"/>
        </p:xfrm>
        <a:graphic>
          <a:graphicData uri="http://schemas.openxmlformats.org/drawingml/2006/table">
            <a:tbl>
              <a:tblPr firstRow="1" bandCol="1">
                <a:tableStyleId>{7DF18680-E054-41AD-8BC1-D1AEF772440D}</a:tableStyleId>
              </a:tblPr>
              <a:tblGrid>
                <a:gridCol w="1483229">
                  <a:extLst>
                    <a:ext uri="{9D8B030D-6E8A-4147-A177-3AD203B41FA5}">
                      <a16:colId xmlns:a16="http://schemas.microsoft.com/office/drawing/2014/main" val="20000"/>
                    </a:ext>
                  </a:extLst>
                </a:gridCol>
                <a:gridCol w="1483229">
                  <a:extLst>
                    <a:ext uri="{9D8B030D-6E8A-4147-A177-3AD203B41FA5}">
                      <a16:colId xmlns:a16="http://schemas.microsoft.com/office/drawing/2014/main" val="20001"/>
                    </a:ext>
                  </a:extLst>
                </a:gridCol>
              </a:tblGrid>
              <a:tr h="224025">
                <a:tc>
                  <a:txBody>
                    <a:bodyPr/>
                    <a:lstStyle/>
                    <a:p>
                      <a:pPr algn="ctr"/>
                      <a:r>
                        <a:rPr kumimoji="1" lang="ja-JP" altLang="en-US" sz="1000" dirty="0" smtClean="0">
                          <a:solidFill>
                            <a:schemeClr val="bg1"/>
                          </a:solidFill>
                          <a:latin typeface="HGP明朝E" panose="02020900000000000000" pitchFamily="18" charset="-128"/>
                          <a:ea typeface="HGP明朝E" panose="02020900000000000000" pitchFamily="18" charset="-128"/>
                        </a:rPr>
                        <a:t>ご参加企業数</a:t>
                      </a:r>
                      <a:endParaRPr kumimoji="1" lang="ja-JP" altLang="en-US" sz="1000" dirty="0">
                        <a:solidFill>
                          <a:schemeClr val="bg1"/>
                        </a:solidFill>
                        <a:latin typeface="HGP明朝E" panose="02020900000000000000" pitchFamily="18" charset="-128"/>
                        <a:ea typeface="HGP明朝E" panose="02020900000000000000" pitchFamily="18" charset="-128"/>
                      </a:endParaRPr>
                    </a:p>
                  </a:txBody>
                  <a:tcPr anchor="ctr">
                    <a:solidFill>
                      <a:schemeClr val="accent6"/>
                    </a:solidFill>
                  </a:tcPr>
                </a:tc>
                <a:tc>
                  <a:txBody>
                    <a:bodyPr/>
                    <a:lstStyle/>
                    <a:p>
                      <a:pPr algn="ctr"/>
                      <a:r>
                        <a:rPr kumimoji="1" lang="ja-JP" altLang="en-US" sz="1000" dirty="0" smtClean="0">
                          <a:solidFill>
                            <a:schemeClr val="bg1"/>
                          </a:solidFill>
                          <a:latin typeface="HGP明朝E" panose="02020900000000000000" pitchFamily="18" charset="-128"/>
                          <a:ea typeface="HGP明朝E" panose="02020900000000000000" pitchFamily="18" charset="-128"/>
                        </a:rPr>
                        <a:t>ご参加人数</a:t>
                      </a:r>
                      <a:endParaRPr kumimoji="1" lang="ja-JP" altLang="en-US" sz="1000" dirty="0">
                        <a:solidFill>
                          <a:schemeClr val="bg1"/>
                        </a:solidFill>
                        <a:latin typeface="HGP明朝E" panose="02020900000000000000" pitchFamily="18" charset="-128"/>
                        <a:ea typeface="HGP明朝E" panose="02020900000000000000" pitchFamily="18" charset="-128"/>
                      </a:endParaRPr>
                    </a:p>
                  </a:txBody>
                  <a:tcPr anchor="ctr">
                    <a:solidFill>
                      <a:schemeClr val="accent6"/>
                    </a:solidFill>
                  </a:tcPr>
                </a:tc>
                <a:extLst>
                  <a:ext uri="{0D108BD9-81ED-4DB2-BD59-A6C34878D82A}">
                    <a16:rowId xmlns:a16="http://schemas.microsoft.com/office/drawing/2014/main" val="10000"/>
                  </a:ext>
                </a:extLst>
              </a:tr>
              <a:tr h="280031">
                <a:tc>
                  <a:txBody>
                    <a:bodyPr/>
                    <a:lstStyle/>
                    <a:p>
                      <a:pPr algn="ctr"/>
                      <a:r>
                        <a:rPr kumimoji="1" lang="en-US" altLang="ja-JP" sz="1200" dirty="0" smtClean="0">
                          <a:latin typeface="HGP明朝E" panose="02020900000000000000" pitchFamily="18" charset="-128"/>
                          <a:ea typeface="HGP明朝E" panose="02020900000000000000" pitchFamily="18" charset="-128"/>
                        </a:rPr>
                        <a:t>37</a:t>
                      </a:r>
                      <a:r>
                        <a:rPr kumimoji="1" lang="ja-JP" altLang="en-US" sz="1200" dirty="0" smtClean="0">
                          <a:latin typeface="HGP明朝E" panose="02020900000000000000" pitchFamily="18" charset="-128"/>
                          <a:ea typeface="HGP明朝E" panose="02020900000000000000" pitchFamily="18" charset="-128"/>
                        </a:rPr>
                        <a:t>社</a:t>
                      </a:r>
                      <a:endParaRPr kumimoji="1" lang="ja-JP" altLang="en-US" sz="1200" dirty="0">
                        <a:latin typeface="HGP明朝E" panose="02020900000000000000" pitchFamily="18" charset="-128"/>
                        <a:ea typeface="HGP明朝E" panose="02020900000000000000" pitchFamily="18" charset="-128"/>
                      </a:endParaRPr>
                    </a:p>
                  </a:txBody>
                  <a:tcPr anchor="ctr">
                    <a:solidFill>
                      <a:schemeClr val="accent6">
                        <a:lumMod val="40000"/>
                        <a:lumOff val="60000"/>
                      </a:schemeClr>
                    </a:solidFill>
                  </a:tcPr>
                </a:tc>
                <a:tc>
                  <a:txBody>
                    <a:bodyPr/>
                    <a:lstStyle/>
                    <a:p>
                      <a:pPr algn="ctr"/>
                      <a:r>
                        <a:rPr kumimoji="1" lang="en-US" altLang="ja-JP" sz="1200" dirty="0" smtClean="0">
                          <a:latin typeface="HGP明朝E" panose="02020900000000000000" pitchFamily="18" charset="-128"/>
                          <a:ea typeface="HGP明朝E" panose="02020900000000000000" pitchFamily="18" charset="-128"/>
                        </a:rPr>
                        <a:t>91</a:t>
                      </a:r>
                      <a:r>
                        <a:rPr kumimoji="1" lang="ja-JP" altLang="en-US" sz="1200" dirty="0" smtClean="0">
                          <a:latin typeface="HGP明朝E" panose="02020900000000000000" pitchFamily="18" charset="-128"/>
                          <a:ea typeface="HGP明朝E" panose="02020900000000000000" pitchFamily="18" charset="-128"/>
                        </a:rPr>
                        <a:t>名</a:t>
                      </a:r>
                      <a:endParaRPr kumimoji="1" lang="ja-JP" altLang="en-US" sz="1200" dirty="0">
                        <a:latin typeface="HGP明朝E" panose="02020900000000000000" pitchFamily="18" charset="-128"/>
                        <a:ea typeface="HGP明朝E" panose="02020900000000000000" pitchFamily="18" charset="-128"/>
                      </a:endParaRPr>
                    </a:p>
                  </a:txBody>
                  <a:tcPr anchor="ctr">
                    <a:solidFill>
                      <a:schemeClr val="accent6">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707178896"/>
              </p:ext>
            </p:extLst>
          </p:nvPr>
        </p:nvGraphicFramePr>
        <p:xfrm>
          <a:off x="3855278" y="1426551"/>
          <a:ext cx="2977892" cy="1996440"/>
        </p:xfrm>
        <a:graphic>
          <a:graphicData uri="http://schemas.openxmlformats.org/drawingml/2006/table">
            <a:tbl>
              <a:tblPr firstRow="1" bandRow="1">
                <a:tableStyleId>{7DF18680-E054-41AD-8BC1-D1AEF772440D}</a:tableStyleId>
              </a:tblPr>
              <a:tblGrid>
                <a:gridCol w="2977892">
                  <a:extLst>
                    <a:ext uri="{9D8B030D-6E8A-4147-A177-3AD203B41FA5}">
                      <a16:colId xmlns:a16="http://schemas.microsoft.com/office/drawing/2014/main" val="20000"/>
                    </a:ext>
                  </a:extLst>
                </a:gridCol>
              </a:tblGrid>
              <a:tr h="239986">
                <a:tc>
                  <a:txBody>
                    <a:bodyPr/>
                    <a:lstStyle/>
                    <a:p>
                      <a:pPr algn="ctr"/>
                      <a:r>
                        <a:rPr kumimoji="1" lang="ja-JP" altLang="en-US" sz="1100" dirty="0" smtClean="0">
                          <a:solidFill>
                            <a:schemeClr val="bg1"/>
                          </a:solidFill>
                          <a:latin typeface="HGP明朝E" panose="02020900000000000000" pitchFamily="18" charset="-128"/>
                          <a:ea typeface="HGP明朝E" panose="02020900000000000000" pitchFamily="18" charset="-128"/>
                        </a:rPr>
                        <a:t>ご参加企業様一覧　（順不同）</a:t>
                      </a:r>
                      <a:endParaRPr kumimoji="1" lang="ja-JP" altLang="en-US" sz="1100" dirty="0">
                        <a:solidFill>
                          <a:schemeClr val="bg1"/>
                        </a:solidFill>
                        <a:latin typeface="HGP明朝E" panose="02020900000000000000" pitchFamily="18" charset="-128"/>
                        <a:ea typeface="HGP明朝E" panose="02020900000000000000" pitchFamily="18" charset="-128"/>
                      </a:endParaRPr>
                    </a:p>
                  </a:txBody>
                  <a:tcPr anchor="ctr">
                    <a:solidFill>
                      <a:schemeClr val="accent6"/>
                    </a:solidFill>
                  </a:tcPr>
                </a:tc>
                <a:extLst>
                  <a:ext uri="{0D108BD9-81ED-4DB2-BD59-A6C34878D82A}">
                    <a16:rowId xmlns:a16="http://schemas.microsoft.com/office/drawing/2014/main" val="10000"/>
                  </a:ext>
                </a:extLst>
              </a:tr>
              <a:tr h="1609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effectLst/>
                          <a:latin typeface="HGP明朝E" panose="02020900000000000000" pitchFamily="18" charset="-128"/>
                          <a:ea typeface="HGP明朝E" panose="02020900000000000000" pitchFamily="18" charset="-128"/>
                        </a:rPr>
                        <a:t>テクノメタル㈱・アズビル金門白沢㈱・</a:t>
                      </a:r>
                      <a:r>
                        <a:rPr kumimoji="1" lang="en-US" altLang="ja-JP" sz="900" kern="1200" dirty="0" smtClean="0">
                          <a:effectLst/>
                          <a:latin typeface="HGP明朝E" panose="02020900000000000000" pitchFamily="18" charset="-128"/>
                          <a:ea typeface="HGP明朝E" panose="02020900000000000000" pitchFamily="18" charset="-128"/>
                        </a:rPr>
                        <a:t>(</a:t>
                      </a:r>
                      <a:r>
                        <a:rPr kumimoji="1" lang="ja-JP" altLang="en-US" sz="900" kern="1200" dirty="0" smtClean="0">
                          <a:effectLst/>
                          <a:latin typeface="HGP明朝E" panose="02020900000000000000" pitchFamily="18" charset="-128"/>
                          <a:ea typeface="HGP明朝E" panose="02020900000000000000" pitchFamily="18" charset="-128"/>
                        </a:rPr>
                        <a:t>有</a:t>
                      </a:r>
                      <a:r>
                        <a:rPr kumimoji="1" lang="en-US" altLang="ja-JP" sz="900" kern="1200" dirty="0" smtClean="0">
                          <a:effectLst/>
                          <a:latin typeface="HGP明朝E" panose="02020900000000000000" pitchFamily="18" charset="-128"/>
                          <a:ea typeface="HGP明朝E" panose="02020900000000000000" pitchFamily="18" charset="-128"/>
                        </a:rPr>
                        <a:t>)</a:t>
                      </a:r>
                      <a:r>
                        <a:rPr kumimoji="1" lang="ja-JP" altLang="en-US" sz="900" kern="1200" dirty="0" smtClean="0">
                          <a:effectLst/>
                          <a:latin typeface="HGP明朝E" panose="02020900000000000000" pitchFamily="18" charset="-128"/>
                          <a:ea typeface="HGP明朝E" panose="02020900000000000000" pitchFamily="18" charset="-128"/>
                        </a:rPr>
                        <a:t>高橋工業所・㈱トッパンＴＤＫレーベル・㈱</a:t>
                      </a:r>
                      <a:r>
                        <a:rPr kumimoji="1" lang="ja-JP" altLang="en-US" sz="900" b="0" i="0" kern="1200" dirty="0" smtClean="0">
                          <a:solidFill>
                            <a:schemeClr val="dk1"/>
                          </a:solidFill>
                          <a:effectLst/>
                          <a:latin typeface="HGP明朝E" panose="02020900000000000000" pitchFamily="18" charset="-128"/>
                          <a:ea typeface="HGP明朝E" panose="02020900000000000000" pitchFamily="18" charset="-128"/>
                          <a:cs typeface="+mn-cs"/>
                        </a:rPr>
                        <a:t>彌満和プレシジョン・内池醸造㈱・㈱</a:t>
                      </a:r>
                      <a:r>
                        <a:rPr kumimoji="1" lang="en-US" altLang="ja-JP" sz="900" b="0" i="0" kern="1200" dirty="0" smtClean="0">
                          <a:solidFill>
                            <a:schemeClr val="dk1"/>
                          </a:solidFill>
                          <a:effectLst/>
                          <a:latin typeface="HGP明朝E" panose="02020900000000000000" pitchFamily="18" charset="-128"/>
                          <a:ea typeface="HGP明朝E" panose="02020900000000000000" pitchFamily="18" charset="-128"/>
                          <a:cs typeface="+mn-cs"/>
                        </a:rPr>
                        <a:t>OKI</a:t>
                      </a:r>
                      <a:r>
                        <a:rPr kumimoji="1" lang="ja-JP" altLang="en-US" sz="900" b="0" i="0" kern="1200" dirty="0" smtClean="0">
                          <a:solidFill>
                            <a:schemeClr val="dk1"/>
                          </a:solidFill>
                          <a:effectLst/>
                          <a:latin typeface="HGP明朝E" panose="02020900000000000000" pitchFamily="18" charset="-128"/>
                          <a:ea typeface="HGP明朝E" panose="02020900000000000000" pitchFamily="18" charset="-128"/>
                          <a:cs typeface="+mn-cs"/>
                        </a:rPr>
                        <a:t>テクノパワーシステムズ・㈱や</a:t>
                      </a:r>
                      <a:r>
                        <a:rPr kumimoji="1" lang="ja-JP" altLang="en-US" sz="900" b="0" i="0" kern="1200" dirty="0" err="1" smtClean="0">
                          <a:solidFill>
                            <a:schemeClr val="dk1"/>
                          </a:solidFill>
                          <a:effectLst/>
                          <a:latin typeface="HGP明朝E" panose="02020900000000000000" pitchFamily="18" charset="-128"/>
                          <a:ea typeface="HGP明朝E" panose="02020900000000000000" pitchFamily="18" charset="-128"/>
                          <a:cs typeface="+mn-cs"/>
                        </a:rPr>
                        <a:t>まわ</a:t>
                      </a:r>
                      <a:r>
                        <a:rPr kumimoji="1" lang="ja-JP" altLang="en-US" sz="900" b="0" i="0" kern="1200" dirty="0" smtClean="0">
                          <a:solidFill>
                            <a:schemeClr val="dk1"/>
                          </a:solidFill>
                          <a:effectLst/>
                          <a:latin typeface="HGP明朝E" panose="02020900000000000000" pitchFamily="18" charset="-128"/>
                          <a:ea typeface="HGP明朝E" panose="02020900000000000000" pitchFamily="18" charset="-128"/>
                          <a:cs typeface="+mn-cs"/>
                        </a:rPr>
                        <a:t>エンジニアリングサービス・富士通アイソテック㈱・㈱国見メディアデバイス・㈱瓢屋・日東紡績㈱・㈱シモン・㈱イワキ・㈱朝日ラバー・㈱ディ・エム・シー・㈱重松製作所・パナソニック㈱・㈱</a:t>
                      </a:r>
                      <a:r>
                        <a:rPr kumimoji="1" lang="en-US" altLang="ja-JP" sz="900" b="0" i="0" kern="1200" dirty="0" smtClean="0">
                          <a:solidFill>
                            <a:schemeClr val="dk1"/>
                          </a:solidFill>
                          <a:effectLst/>
                          <a:latin typeface="HGP明朝E" panose="02020900000000000000" pitchFamily="18" charset="-128"/>
                          <a:ea typeface="HGP明朝E" panose="02020900000000000000" pitchFamily="18" charset="-128"/>
                          <a:cs typeface="+mn-cs"/>
                        </a:rPr>
                        <a:t>TBK</a:t>
                      </a:r>
                      <a:r>
                        <a:rPr kumimoji="1" lang="ja-JP" altLang="en-US" sz="900" b="0" i="0" kern="1200" dirty="0" smtClean="0">
                          <a:solidFill>
                            <a:schemeClr val="dk1"/>
                          </a:solidFill>
                          <a:effectLst/>
                          <a:latin typeface="HGP明朝E" panose="02020900000000000000" pitchFamily="18" charset="-128"/>
                          <a:ea typeface="HGP明朝E" panose="02020900000000000000" pitchFamily="18" charset="-128"/>
                          <a:cs typeface="+mn-cs"/>
                        </a:rPr>
                        <a:t>・日東紡績㈱富久山事業センター・長尾工業㈱・ｼﾞｮﾝｿﾝ・エンド・ｼﾞｮﾝｿﾝ㈱・古河電池㈱・㈱ムラコシ精工・大田精工㈱・森六プレシジョン㈱・日立金属㈱・㈱アンテックス・㈱</a:t>
                      </a:r>
                      <a:r>
                        <a:rPr kumimoji="1" lang="en-US" altLang="ja-JP" sz="900" b="0" i="0" kern="1200" dirty="0" smtClean="0">
                          <a:solidFill>
                            <a:schemeClr val="dk1"/>
                          </a:solidFill>
                          <a:effectLst/>
                          <a:latin typeface="HGP明朝E" panose="02020900000000000000" pitchFamily="18" charset="-128"/>
                          <a:ea typeface="HGP明朝E" panose="02020900000000000000" pitchFamily="18" charset="-128"/>
                          <a:cs typeface="+mn-cs"/>
                        </a:rPr>
                        <a:t>HAX</a:t>
                      </a:r>
                      <a:r>
                        <a:rPr kumimoji="1" lang="ja-JP" altLang="en-US" sz="900" b="0" i="0" kern="1200" dirty="0" smtClean="0">
                          <a:solidFill>
                            <a:schemeClr val="dk1"/>
                          </a:solidFill>
                          <a:effectLst/>
                          <a:latin typeface="HGP明朝E" panose="02020900000000000000" pitchFamily="18" charset="-128"/>
                          <a:ea typeface="HGP明朝E" panose="02020900000000000000" pitchFamily="18" charset="-128"/>
                          <a:cs typeface="+mn-cs"/>
                        </a:rPr>
                        <a:t>コーポレーション・㈱日昌製作所・アルプス電気㈱・</a:t>
                      </a:r>
                      <a:r>
                        <a:rPr kumimoji="1" lang="en-US" altLang="ja-JP" sz="900" b="0" i="0" kern="1200" dirty="0" smtClean="0">
                          <a:solidFill>
                            <a:schemeClr val="dk1"/>
                          </a:solidFill>
                          <a:effectLst/>
                          <a:latin typeface="HGP明朝E" panose="02020900000000000000" pitchFamily="18" charset="-128"/>
                          <a:ea typeface="HGP明朝E" panose="02020900000000000000" pitchFamily="18" charset="-128"/>
                          <a:cs typeface="+mn-cs"/>
                        </a:rPr>
                        <a:t>FRD</a:t>
                      </a:r>
                      <a:r>
                        <a:rPr kumimoji="1" lang="ja-JP" altLang="en-US" sz="900" b="0" i="0" kern="1200" dirty="0" smtClean="0">
                          <a:solidFill>
                            <a:schemeClr val="dk1"/>
                          </a:solidFill>
                          <a:effectLst/>
                          <a:latin typeface="HGP明朝E" panose="02020900000000000000" pitchFamily="18" charset="-128"/>
                          <a:ea typeface="HGP明朝E" panose="02020900000000000000" pitchFamily="18" charset="-128"/>
                          <a:cs typeface="+mn-cs"/>
                        </a:rPr>
                        <a:t>いわき㈱・㈱ピュアロンジャパン・古河</a:t>
                      </a:r>
                      <a:r>
                        <a:rPr kumimoji="1" lang="ja-JP" altLang="en-US" sz="900" b="0" i="0" kern="1200" dirty="0" smtClean="0">
                          <a:solidFill>
                            <a:schemeClr val="dk1"/>
                          </a:solidFill>
                          <a:effectLst/>
                          <a:latin typeface="HGP明朝E" panose="02020900000000000000" pitchFamily="18" charset="-128"/>
                          <a:ea typeface="HGP明朝E" panose="02020900000000000000" pitchFamily="18" charset="-128"/>
                          <a:cs typeface="+mn-cs"/>
                        </a:rPr>
                        <a:t>電子㈱</a:t>
                      </a:r>
                      <a:endParaRPr kumimoji="1" lang="en-US" altLang="ja-JP" sz="900" b="0" i="0" kern="1200" dirty="0" smtClean="0">
                        <a:solidFill>
                          <a:schemeClr val="dk1"/>
                        </a:solidFill>
                        <a:effectLst/>
                        <a:latin typeface="HGP明朝E" panose="02020900000000000000" pitchFamily="18" charset="-128"/>
                        <a:ea typeface="HGP明朝E" panose="02020900000000000000"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kern="1200" dirty="0" smtClean="0">
                          <a:solidFill>
                            <a:schemeClr val="dk1"/>
                          </a:solidFill>
                          <a:effectLst/>
                          <a:latin typeface="HGP明朝E" panose="02020900000000000000" pitchFamily="18" charset="-128"/>
                          <a:ea typeface="HGP明朝E" panose="02020900000000000000" pitchFamily="18" charset="-128"/>
                          <a:cs typeface="+mn-cs"/>
                        </a:rPr>
                        <a:t>　　　　</a:t>
                      </a:r>
                      <a:r>
                        <a:rPr kumimoji="1" lang="ja-JP" altLang="en-US" sz="900" b="0" i="0" kern="1200" dirty="0" smtClean="0">
                          <a:solidFill>
                            <a:schemeClr val="dk1"/>
                          </a:solidFill>
                          <a:effectLst/>
                          <a:latin typeface="HGP明朝E" panose="02020900000000000000" pitchFamily="18" charset="-128"/>
                          <a:ea typeface="HGP明朝E" panose="02020900000000000000" pitchFamily="18" charset="-128"/>
                          <a:cs typeface="+mn-cs"/>
                        </a:rPr>
                        <a:t>　　　　　　　　　　　　　　　　　　　　　　　　　　（順不同）</a:t>
                      </a:r>
                      <a:endParaRPr kumimoji="1" lang="en-US" altLang="ja-JP" sz="900" kern="1200" dirty="0" smtClean="0">
                        <a:effectLst/>
                        <a:latin typeface="HGP明朝E" panose="02020900000000000000" pitchFamily="18" charset="-128"/>
                        <a:ea typeface="HGP明朝E" panose="02020900000000000000" pitchFamily="18" charset="-128"/>
                      </a:endParaRPr>
                    </a:p>
                  </a:txBody>
                  <a:tcPr anchor="ctr">
                    <a:solidFill>
                      <a:schemeClr val="accent6">
                        <a:lumMod val="60000"/>
                        <a:lumOff val="40000"/>
                      </a:schemeClr>
                    </a:solidFill>
                  </a:tcPr>
                </a:tc>
                <a:extLst>
                  <a:ext uri="{0D108BD9-81ED-4DB2-BD59-A6C34878D82A}">
                    <a16:rowId xmlns:a16="http://schemas.microsoft.com/office/drawing/2014/main" val="10001"/>
                  </a:ext>
                </a:extLst>
              </a:tr>
            </a:tbl>
          </a:graphicData>
        </a:graphic>
      </p:graphicFrame>
      <p:sp>
        <p:nvSpPr>
          <p:cNvPr id="10" name="テキスト ボックス 9"/>
          <p:cNvSpPr txBox="1"/>
          <p:nvPr/>
        </p:nvSpPr>
        <p:spPr>
          <a:xfrm>
            <a:off x="54100" y="3481415"/>
            <a:ext cx="4776981" cy="1923604"/>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ja-JP" sz="1400" dirty="0" smtClean="0">
                <a:solidFill>
                  <a:schemeClr val="accent6"/>
                </a:solidFill>
                <a:latin typeface="HGP明朝E" panose="02020900000000000000" pitchFamily="18" charset="-128"/>
                <a:ea typeface="HGP明朝E" panose="02020900000000000000" pitchFamily="18" charset="-128"/>
              </a:rPr>
              <a:t>エイティック</a:t>
            </a:r>
            <a:r>
              <a:rPr lang="ja-JP" altLang="ja-JP" sz="1400" dirty="0">
                <a:solidFill>
                  <a:schemeClr val="accent6"/>
                </a:solidFill>
                <a:latin typeface="HGP明朝E" panose="02020900000000000000" pitchFamily="18" charset="-128"/>
                <a:ea typeface="HGP明朝E" panose="02020900000000000000" pitchFamily="18" charset="-128"/>
              </a:rPr>
              <a:t>工場見学バスツアーは</a:t>
            </a:r>
            <a:r>
              <a:rPr lang="ja-JP" altLang="ja-JP" sz="1400" dirty="0" smtClean="0">
                <a:solidFill>
                  <a:schemeClr val="accent6"/>
                </a:solidFill>
                <a:latin typeface="HGP明朝E" panose="02020900000000000000" pitchFamily="18" charset="-128"/>
                <a:ea typeface="HGP明朝E" panose="02020900000000000000" pitchFamily="18" charset="-128"/>
              </a:rPr>
              <a:t>第</a:t>
            </a:r>
            <a:r>
              <a:rPr lang="ja-JP" altLang="en-US" sz="1400" dirty="0" smtClean="0">
                <a:solidFill>
                  <a:schemeClr val="accent6"/>
                </a:solidFill>
                <a:latin typeface="HGP明朝E" panose="02020900000000000000" pitchFamily="18" charset="-128"/>
                <a:ea typeface="HGP明朝E" panose="02020900000000000000" pitchFamily="18" charset="-128"/>
              </a:rPr>
              <a:t>１</a:t>
            </a:r>
            <a:r>
              <a:rPr lang="en-US" altLang="ja-JP" sz="1400" dirty="0" smtClean="0">
                <a:solidFill>
                  <a:schemeClr val="accent6"/>
                </a:solidFill>
                <a:latin typeface="HGP明朝E" panose="02020900000000000000" pitchFamily="18" charset="-128"/>
                <a:ea typeface="HGP明朝E" panose="02020900000000000000" pitchFamily="18" charset="-128"/>
              </a:rPr>
              <a:t>5</a:t>
            </a:r>
            <a:r>
              <a:rPr lang="ja-JP" altLang="ja-JP" sz="1400" dirty="0" smtClean="0">
                <a:solidFill>
                  <a:schemeClr val="accent6"/>
                </a:solidFill>
                <a:latin typeface="HGP明朝E" panose="02020900000000000000" pitchFamily="18" charset="-128"/>
                <a:ea typeface="HGP明朝E" panose="02020900000000000000" pitchFamily="18" charset="-128"/>
              </a:rPr>
              <a:t>回目を</a:t>
            </a:r>
            <a:r>
              <a:rPr lang="ja-JP" altLang="en-US" sz="1400" dirty="0" smtClean="0">
                <a:solidFill>
                  <a:schemeClr val="accent6"/>
                </a:solidFill>
                <a:latin typeface="HGP明朝E" panose="02020900000000000000" pitchFamily="18" charset="-128"/>
                <a:ea typeface="HGP明朝E" panose="02020900000000000000" pitchFamily="18" charset="-128"/>
              </a:rPr>
              <a:t>迎えました！</a:t>
            </a:r>
            <a:endParaRPr lang="en-US" altLang="ja-JP" sz="1050" dirty="0">
              <a:solidFill>
                <a:schemeClr val="accent6"/>
              </a:solidFill>
              <a:latin typeface="HGP明朝E" panose="02020900000000000000" pitchFamily="18" charset="-128"/>
              <a:ea typeface="HGP明朝E" panose="02020900000000000000" pitchFamily="18" charset="-128"/>
            </a:endParaRPr>
          </a:p>
          <a:p>
            <a:r>
              <a:rPr lang="ja-JP" altLang="en-US" sz="1050" dirty="0" smtClean="0">
                <a:latin typeface="HGP明朝E" panose="02020900000000000000" pitchFamily="18" charset="-128"/>
                <a:ea typeface="HGP明朝E" panose="02020900000000000000" pitchFamily="18" charset="-128"/>
              </a:rPr>
              <a:t>今回</a:t>
            </a:r>
            <a:r>
              <a:rPr lang="ja-JP" altLang="en-US" sz="1050" dirty="0">
                <a:latin typeface="HGP明朝E" panose="02020900000000000000" pitchFamily="18" charset="-128"/>
                <a:ea typeface="HGP明朝E" panose="02020900000000000000" pitchFamily="18" charset="-128"/>
              </a:rPr>
              <a:t>で</a:t>
            </a:r>
            <a:r>
              <a:rPr lang="en-US" altLang="ja-JP" sz="1050" dirty="0" smtClean="0">
                <a:latin typeface="HGP明朝E" panose="02020900000000000000" pitchFamily="18" charset="-128"/>
                <a:ea typeface="HGP明朝E" panose="02020900000000000000" pitchFamily="18" charset="-128"/>
              </a:rPr>
              <a:t>15</a:t>
            </a:r>
            <a:r>
              <a:rPr lang="ja-JP" altLang="en-US" sz="1050" dirty="0" smtClean="0">
                <a:latin typeface="HGP明朝E" panose="02020900000000000000" pitchFamily="18" charset="-128"/>
                <a:ea typeface="HGP明朝E" panose="02020900000000000000" pitchFamily="18" charset="-128"/>
              </a:rPr>
              <a:t>回目</a:t>
            </a:r>
            <a:r>
              <a:rPr lang="ja-JP" altLang="en-US" sz="1050" dirty="0">
                <a:latin typeface="HGP明朝E" panose="02020900000000000000" pitchFamily="18" charset="-128"/>
                <a:ea typeface="HGP明朝E" panose="02020900000000000000" pitchFamily="18" charset="-128"/>
              </a:rPr>
              <a:t>を迎えた工場見学バスツアーは</a:t>
            </a:r>
            <a:r>
              <a:rPr lang="ja-JP" altLang="en-US" sz="1050" dirty="0" smtClean="0">
                <a:latin typeface="HGP明朝E" panose="02020900000000000000" pitchFamily="18" charset="-128"/>
                <a:ea typeface="HGP明朝E" panose="02020900000000000000" pitchFamily="18" charset="-128"/>
              </a:rPr>
              <a:t>、福島県いわき</a:t>
            </a:r>
            <a:r>
              <a:rPr lang="ja-JP" altLang="en-US" sz="1050" dirty="0">
                <a:latin typeface="HGP明朝E" panose="02020900000000000000" pitchFamily="18" charset="-128"/>
                <a:ea typeface="HGP明朝E" panose="02020900000000000000" pitchFamily="18" charset="-128"/>
              </a:rPr>
              <a:t>市</a:t>
            </a:r>
            <a:r>
              <a:rPr lang="ja-JP" altLang="en-US" sz="1050" dirty="0" smtClean="0">
                <a:latin typeface="HGP明朝E" panose="02020900000000000000" pitchFamily="18" charset="-128"/>
                <a:ea typeface="HGP明朝E" panose="02020900000000000000" pitchFamily="18" charset="-128"/>
              </a:rPr>
              <a:t>にあ</a:t>
            </a:r>
            <a:r>
              <a:rPr lang="ja-JP" altLang="en-US" sz="1050" dirty="0">
                <a:latin typeface="HGP明朝E" panose="02020900000000000000" pitchFamily="18" charset="-128"/>
                <a:ea typeface="HGP明朝E" panose="02020900000000000000" pitchFamily="18" charset="-128"/>
              </a:rPr>
              <a:t>る</a:t>
            </a:r>
            <a:endParaRPr lang="en-US" altLang="ja-JP" sz="1050" dirty="0" smtClean="0">
              <a:latin typeface="HGP明朝E" panose="02020900000000000000" pitchFamily="18" charset="-128"/>
              <a:ea typeface="HGP明朝E" panose="02020900000000000000" pitchFamily="18" charset="-128"/>
            </a:endParaRPr>
          </a:p>
          <a:p>
            <a:r>
              <a:rPr lang="ja-JP" altLang="en-US" sz="1400" dirty="0" smtClean="0">
                <a:latin typeface="HGP明朝E" panose="02020900000000000000" pitchFamily="18" charset="-128"/>
                <a:ea typeface="HGP明朝E" panose="02020900000000000000" pitchFamily="18" charset="-128"/>
              </a:rPr>
              <a:t>株式会社タンガロイいわき工場</a:t>
            </a:r>
            <a:r>
              <a:rPr lang="ja-JP" altLang="en-US" sz="1050" dirty="0" smtClean="0">
                <a:latin typeface="HGP明朝E" panose="02020900000000000000" pitchFamily="18" charset="-128"/>
                <a:ea typeface="HGP明朝E" panose="02020900000000000000" pitchFamily="18" charset="-128"/>
              </a:rPr>
              <a:t>へ訪問</a:t>
            </a:r>
            <a:r>
              <a:rPr lang="ja-JP" altLang="en-US" sz="1050" dirty="0">
                <a:latin typeface="HGP明朝E" panose="02020900000000000000" pitchFamily="18" charset="-128"/>
                <a:ea typeface="HGP明朝E" panose="02020900000000000000" pitchFamily="18" charset="-128"/>
              </a:rPr>
              <a:t>してまいりました</a:t>
            </a:r>
            <a:r>
              <a:rPr lang="ja-JP" altLang="en-US" sz="1050" dirty="0" smtClean="0">
                <a:latin typeface="HGP明朝E" panose="02020900000000000000" pitchFamily="18" charset="-128"/>
                <a:ea typeface="HGP明朝E" panose="02020900000000000000" pitchFamily="18" charset="-128"/>
              </a:rPr>
              <a:t>。</a:t>
            </a:r>
            <a:endParaRPr lang="en-US" altLang="ja-JP" sz="1050" dirty="0" smtClean="0">
              <a:latin typeface="HGP明朝E" panose="02020900000000000000" pitchFamily="18" charset="-128"/>
              <a:ea typeface="HGP明朝E" panose="02020900000000000000" pitchFamily="18" charset="-128"/>
            </a:endParaRPr>
          </a:p>
          <a:p>
            <a:r>
              <a:rPr lang="ja-JP" altLang="en-US" sz="1000" dirty="0" smtClean="0">
                <a:latin typeface="HGP明朝E" panose="02020900000000000000" pitchFamily="18" charset="-128"/>
                <a:ea typeface="HGP明朝E" panose="02020900000000000000" pitchFamily="18" charset="-128"/>
              </a:rPr>
              <a:t>㈱</a:t>
            </a:r>
            <a:r>
              <a:rPr lang="ja-JP" altLang="ja-JP" sz="1000" dirty="0" smtClean="0">
                <a:latin typeface="HGP明朝E" panose="02020900000000000000" pitchFamily="18" charset="-128"/>
                <a:ea typeface="HGP明朝E" panose="02020900000000000000" pitchFamily="18" charset="-128"/>
              </a:rPr>
              <a:t>タンガロイは</a:t>
            </a:r>
            <a:r>
              <a:rPr lang="ja-JP" altLang="ja-JP" sz="1000" dirty="0">
                <a:latin typeface="HGP明朝E" panose="02020900000000000000" pitchFamily="18" charset="-128"/>
                <a:ea typeface="HGP明朝E" panose="02020900000000000000" pitchFamily="18" charset="-128"/>
              </a:rPr>
              <a:t>金属加工用切削工具の製造・販売を行うメーカーです。日本で初めて超硬合金の開発に成功したことでも知られています。今回の工場見学では会社概要説明の後に、製造工程の見学をさせて頂きました。自動化が進み、作業者が少ない現場にお客様も驚かれていました。また、装置や床の塗装色を汚れが目立つようにし、気付いた時に綺麗にするという意識付けがなされていました。この考えは</a:t>
            </a:r>
            <a:r>
              <a:rPr lang="en-US" altLang="ja-JP" sz="1000" dirty="0">
                <a:latin typeface="HGP明朝E" panose="02020900000000000000" pitchFamily="18" charset="-128"/>
                <a:ea typeface="HGP明朝E" panose="02020900000000000000" pitchFamily="18" charset="-128"/>
              </a:rPr>
              <a:t>2008</a:t>
            </a:r>
            <a:r>
              <a:rPr lang="ja-JP" altLang="ja-JP" sz="1000" dirty="0">
                <a:latin typeface="HGP明朝E" panose="02020900000000000000" pitchFamily="18" charset="-128"/>
                <a:ea typeface="HGP明朝E" panose="02020900000000000000" pitchFamily="18" charset="-128"/>
              </a:rPr>
              <a:t>年から傘下となっている</a:t>
            </a:r>
            <a:r>
              <a:rPr lang="en-US" altLang="ja-JP" sz="1000" dirty="0">
                <a:latin typeface="HGP明朝E" panose="02020900000000000000" pitchFamily="18" charset="-128"/>
                <a:ea typeface="HGP明朝E" panose="02020900000000000000" pitchFamily="18" charset="-128"/>
              </a:rPr>
              <a:t>IMC</a:t>
            </a:r>
            <a:r>
              <a:rPr lang="ja-JP" altLang="ja-JP" sz="1000" dirty="0">
                <a:latin typeface="HGP明朝E" panose="02020900000000000000" pitchFamily="18" charset="-128"/>
                <a:ea typeface="HGP明朝E" panose="02020900000000000000" pitchFamily="18" charset="-128"/>
              </a:rPr>
              <a:t>グループの考えだそうです</a:t>
            </a:r>
            <a:r>
              <a:rPr lang="ja-JP" altLang="ja-JP" sz="1000" dirty="0" smtClean="0">
                <a:latin typeface="HGP明朝E" panose="02020900000000000000" pitchFamily="18" charset="-128"/>
                <a:ea typeface="HGP明朝E" panose="02020900000000000000" pitchFamily="18" charset="-128"/>
              </a:rPr>
              <a:t>。技術面</a:t>
            </a:r>
            <a:r>
              <a:rPr lang="ja-JP" altLang="ja-JP" sz="1000" dirty="0">
                <a:latin typeface="HGP明朝E" panose="02020900000000000000" pitchFamily="18" charset="-128"/>
                <a:ea typeface="HGP明朝E" panose="02020900000000000000" pitchFamily="18" charset="-128"/>
              </a:rPr>
              <a:t>に限らず、至るところで</a:t>
            </a:r>
            <a:r>
              <a:rPr lang="ja-JP" altLang="ja-JP" sz="1000" dirty="0" smtClean="0">
                <a:latin typeface="HGP明朝E" panose="02020900000000000000" pitchFamily="18" charset="-128"/>
                <a:ea typeface="HGP明朝E" panose="02020900000000000000" pitchFamily="18" charset="-128"/>
              </a:rPr>
              <a:t>いわき</a:t>
            </a:r>
            <a:r>
              <a:rPr lang="ja-JP" altLang="en-US" sz="1000" dirty="0" smtClean="0">
                <a:latin typeface="HGP明朝E" panose="02020900000000000000" pitchFamily="18" charset="-128"/>
                <a:ea typeface="HGP明朝E" panose="02020900000000000000" pitchFamily="18" charset="-128"/>
              </a:rPr>
              <a:t>を代表する</a:t>
            </a:r>
            <a:r>
              <a:rPr lang="ja-JP" altLang="ja-JP" sz="1000" dirty="0" smtClean="0">
                <a:latin typeface="HGP明朝E" panose="02020900000000000000" pitchFamily="18" charset="-128"/>
                <a:ea typeface="HGP明朝E" panose="02020900000000000000" pitchFamily="18" charset="-128"/>
              </a:rPr>
              <a:t>グローバル</a:t>
            </a:r>
            <a:r>
              <a:rPr lang="ja-JP" altLang="ja-JP" sz="1000" dirty="0">
                <a:latin typeface="HGP明朝E" panose="02020900000000000000" pitchFamily="18" charset="-128"/>
                <a:ea typeface="HGP明朝E" panose="02020900000000000000" pitchFamily="18" charset="-128"/>
              </a:rPr>
              <a:t>企業を感じることが</a:t>
            </a:r>
            <a:r>
              <a:rPr lang="ja-JP" altLang="ja-JP" sz="1000" dirty="0" smtClean="0">
                <a:latin typeface="HGP明朝E" panose="02020900000000000000" pitchFamily="18" charset="-128"/>
                <a:ea typeface="HGP明朝E" panose="02020900000000000000" pitchFamily="18" charset="-128"/>
              </a:rPr>
              <a:t>できました</a:t>
            </a:r>
            <a:r>
              <a:rPr lang="ja-JP" altLang="en-US" sz="1000" dirty="0" smtClean="0">
                <a:latin typeface="HGP明朝E" panose="02020900000000000000" pitchFamily="18" charset="-128"/>
                <a:ea typeface="HGP明朝E" panose="02020900000000000000" pitchFamily="18" charset="-128"/>
              </a:rPr>
              <a:t>。</a:t>
            </a:r>
            <a:endParaRPr lang="ja-JP" altLang="ja-JP" sz="1000" dirty="0">
              <a:latin typeface="HGP明朝E" panose="02020900000000000000" pitchFamily="18" charset="-128"/>
              <a:ea typeface="HGP明朝E" panose="02020900000000000000" pitchFamily="18" charset="-128"/>
            </a:endParaRPr>
          </a:p>
          <a:p>
            <a:endParaRPr lang="en-US" altLang="ja-JP" sz="1050" dirty="0" smtClean="0">
              <a:latin typeface="HGP明朝E" panose="02020900000000000000" pitchFamily="18" charset="-128"/>
              <a:ea typeface="HGP明朝E" panose="02020900000000000000" pitchFamily="18" charset="-128"/>
            </a:endParaRPr>
          </a:p>
        </p:txBody>
      </p:sp>
      <p:sp>
        <p:nvSpPr>
          <p:cNvPr id="11" name="テキスト ボックス 10"/>
          <p:cNvSpPr txBox="1"/>
          <p:nvPr/>
        </p:nvSpPr>
        <p:spPr>
          <a:xfrm>
            <a:off x="1877116" y="5439937"/>
            <a:ext cx="4944544" cy="160043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ja-JP" sz="1050" dirty="0">
                <a:latin typeface="HGP明朝E" panose="02020900000000000000" pitchFamily="18" charset="-128"/>
                <a:ea typeface="HGP明朝E" panose="02020900000000000000" pitchFamily="18" charset="-128"/>
              </a:rPr>
              <a:t>午後からは、</a:t>
            </a:r>
            <a:r>
              <a:rPr lang="ja-JP" altLang="ja-JP" sz="1400" dirty="0">
                <a:latin typeface="HGP明朝E" panose="02020900000000000000" pitchFamily="18" charset="-128"/>
                <a:ea typeface="HGP明朝E" panose="02020900000000000000" pitchFamily="18" charset="-128"/>
              </a:rPr>
              <a:t>日産</a:t>
            </a:r>
            <a:r>
              <a:rPr lang="ja-JP" altLang="ja-JP" sz="1400" dirty="0" smtClean="0">
                <a:latin typeface="HGP明朝E" panose="02020900000000000000" pitchFamily="18" charset="-128"/>
                <a:ea typeface="HGP明朝E" panose="02020900000000000000" pitchFamily="18" charset="-128"/>
              </a:rPr>
              <a:t>自動車</a:t>
            </a:r>
            <a:r>
              <a:rPr lang="ja-JP" altLang="en-US" sz="1400" dirty="0" smtClean="0">
                <a:latin typeface="HGP明朝E" panose="02020900000000000000" pitchFamily="18" charset="-128"/>
                <a:ea typeface="HGP明朝E" panose="02020900000000000000" pitchFamily="18" charset="-128"/>
              </a:rPr>
              <a:t>株式会社</a:t>
            </a:r>
            <a:r>
              <a:rPr lang="ja-JP" altLang="ja-JP" sz="1400" dirty="0" smtClean="0">
                <a:latin typeface="HGP明朝E" panose="02020900000000000000" pitchFamily="18" charset="-128"/>
                <a:ea typeface="HGP明朝E" panose="02020900000000000000" pitchFamily="18" charset="-128"/>
              </a:rPr>
              <a:t>いわき</a:t>
            </a:r>
            <a:r>
              <a:rPr lang="ja-JP" altLang="ja-JP" sz="1400" dirty="0">
                <a:latin typeface="HGP明朝E" panose="02020900000000000000" pitchFamily="18" charset="-128"/>
                <a:ea typeface="HGP明朝E" panose="02020900000000000000" pitchFamily="18" charset="-128"/>
              </a:rPr>
              <a:t>工場</a:t>
            </a:r>
            <a:r>
              <a:rPr lang="ja-JP" altLang="ja-JP" sz="1050" dirty="0">
                <a:latin typeface="HGP明朝E" panose="02020900000000000000" pitchFamily="18" charset="-128"/>
                <a:ea typeface="HGP明朝E" panose="02020900000000000000" pitchFamily="18" charset="-128"/>
              </a:rPr>
              <a:t>へ訪問して参りました</a:t>
            </a:r>
            <a:r>
              <a:rPr lang="ja-JP" altLang="ja-JP" sz="1050" dirty="0" smtClean="0">
                <a:latin typeface="HGP明朝E" panose="02020900000000000000" pitchFamily="18" charset="-128"/>
                <a:ea typeface="HGP明朝E" panose="02020900000000000000" pitchFamily="18" charset="-128"/>
              </a:rPr>
              <a:t>。</a:t>
            </a:r>
            <a:endParaRPr lang="en-US" altLang="ja-JP" sz="1050" dirty="0" smtClean="0">
              <a:latin typeface="HGP明朝E" panose="02020900000000000000" pitchFamily="18" charset="-128"/>
              <a:ea typeface="HGP明朝E" panose="02020900000000000000" pitchFamily="18" charset="-128"/>
            </a:endParaRPr>
          </a:p>
          <a:p>
            <a:r>
              <a:rPr lang="ja-JP" altLang="ja-JP" sz="1050" dirty="0" smtClean="0">
                <a:latin typeface="HGP明朝E" panose="02020900000000000000" pitchFamily="18" charset="-128"/>
                <a:ea typeface="HGP明朝E" panose="02020900000000000000" pitchFamily="18" charset="-128"/>
              </a:rPr>
              <a:t>いわき</a:t>
            </a:r>
            <a:r>
              <a:rPr lang="ja-JP" altLang="ja-JP" sz="1050" dirty="0">
                <a:latin typeface="HGP明朝E" panose="02020900000000000000" pitchFamily="18" charset="-128"/>
                <a:ea typeface="HGP明朝E" panose="02020900000000000000" pitchFamily="18" charset="-128"/>
              </a:rPr>
              <a:t>工場では、低燃費・軽量・コンパクトな</a:t>
            </a:r>
            <a:r>
              <a:rPr lang="en-US" altLang="ja-JP" sz="1050" dirty="0">
                <a:latin typeface="HGP明朝E" panose="02020900000000000000" pitchFamily="18" charset="-128"/>
                <a:ea typeface="HGP明朝E" panose="02020900000000000000" pitchFamily="18" charset="-128"/>
              </a:rPr>
              <a:t>VQ</a:t>
            </a:r>
            <a:r>
              <a:rPr lang="ja-JP" altLang="ja-JP" sz="1050" dirty="0">
                <a:latin typeface="HGP明朝E" panose="02020900000000000000" pitchFamily="18" charset="-128"/>
                <a:ea typeface="HGP明朝E" panose="02020900000000000000" pitchFamily="18" charset="-128"/>
              </a:rPr>
              <a:t>エンジンや、</a:t>
            </a:r>
            <a:r>
              <a:rPr lang="en-US" altLang="ja-JP" sz="1050" dirty="0">
                <a:latin typeface="HGP明朝E" panose="02020900000000000000" pitchFamily="18" charset="-128"/>
                <a:ea typeface="HGP明朝E" panose="02020900000000000000" pitchFamily="18" charset="-128"/>
              </a:rPr>
              <a:t>VR</a:t>
            </a:r>
            <a:r>
              <a:rPr lang="ja-JP" altLang="ja-JP" sz="1050" dirty="0">
                <a:latin typeface="HGP明朝E" panose="02020900000000000000" pitchFamily="18" charset="-128"/>
                <a:ea typeface="HGP明朝E" panose="02020900000000000000" pitchFamily="18" charset="-128"/>
              </a:rPr>
              <a:t>エンジンの生産をしております</a:t>
            </a:r>
            <a:r>
              <a:rPr lang="ja-JP" altLang="ja-JP" sz="1050" dirty="0" smtClean="0">
                <a:latin typeface="HGP明朝E" panose="02020900000000000000" pitchFamily="18" charset="-128"/>
                <a:ea typeface="HGP明朝E" panose="02020900000000000000" pitchFamily="18" charset="-128"/>
              </a:rPr>
              <a:t>。工</a:t>
            </a:r>
            <a:r>
              <a:rPr lang="ja-JP" altLang="en-US" sz="1050" dirty="0" smtClean="0">
                <a:latin typeface="HGP明朝E" panose="02020900000000000000" pitchFamily="18" charset="-128"/>
                <a:ea typeface="HGP明朝E" panose="02020900000000000000" pitchFamily="18" charset="-128"/>
              </a:rPr>
              <a:t>場</a:t>
            </a:r>
            <a:r>
              <a:rPr lang="ja-JP" altLang="ja-JP" sz="1050" dirty="0" smtClean="0">
                <a:latin typeface="HGP明朝E" panose="02020900000000000000" pitchFamily="18" charset="-128"/>
                <a:ea typeface="HGP明朝E" panose="02020900000000000000" pitchFamily="18" charset="-128"/>
              </a:rPr>
              <a:t>見学</a:t>
            </a:r>
            <a:r>
              <a:rPr lang="ja-JP" altLang="ja-JP" sz="1050" dirty="0">
                <a:latin typeface="HGP明朝E" panose="02020900000000000000" pitchFamily="18" charset="-128"/>
                <a:ea typeface="HGP明朝E" panose="02020900000000000000" pitchFamily="18" charset="-128"/>
              </a:rPr>
              <a:t>においては、ロボットの積極的な導入で生産効率を高めた工程、</a:t>
            </a:r>
            <a:r>
              <a:rPr lang="en-US" altLang="ja-JP" sz="1050" dirty="0">
                <a:latin typeface="HGP明朝E" panose="02020900000000000000" pitchFamily="18" charset="-128"/>
                <a:ea typeface="HGP明朝E" panose="02020900000000000000" pitchFamily="18" charset="-128"/>
              </a:rPr>
              <a:t>AGV(</a:t>
            </a:r>
            <a:r>
              <a:rPr lang="ja-JP" altLang="ja-JP" sz="1050" dirty="0">
                <a:latin typeface="HGP明朝E" panose="02020900000000000000" pitchFamily="18" charset="-128"/>
                <a:ea typeface="HGP明朝E" panose="02020900000000000000" pitchFamily="18" charset="-128"/>
              </a:rPr>
              <a:t>無人搬送車</a:t>
            </a:r>
            <a:r>
              <a:rPr lang="en-US" altLang="ja-JP" sz="1050" dirty="0">
                <a:latin typeface="HGP明朝E" panose="02020900000000000000" pitchFamily="18" charset="-128"/>
                <a:ea typeface="HGP明朝E" panose="02020900000000000000" pitchFamily="18" charset="-128"/>
              </a:rPr>
              <a:t>)</a:t>
            </a:r>
            <a:r>
              <a:rPr lang="ja-JP" altLang="ja-JP" sz="1050" dirty="0">
                <a:latin typeface="HGP明朝E" panose="02020900000000000000" pitchFamily="18" charset="-128"/>
                <a:ea typeface="HGP明朝E" panose="02020900000000000000" pitchFamily="18" charset="-128"/>
              </a:rPr>
              <a:t>やリフター、天吊のコンベヤなどを使用し省力化を実現させた現場を見ることが出来ました</a:t>
            </a:r>
            <a:r>
              <a:rPr lang="ja-JP" altLang="ja-JP" sz="1050" dirty="0" smtClean="0">
                <a:latin typeface="HGP明朝E" panose="02020900000000000000" pitchFamily="18" charset="-128"/>
                <a:ea typeface="HGP明朝E" panose="02020900000000000000" pitchFamily="18" charset="-128"/>
              </a:rPr>
              <a:t>。今後</a:t>
            </a:r>
            <a:r>
              <a:rPr lang="ja-JP" altLang="en-US" sz="1050" dirty="0">
                <a:latin typeface="HGP明朝E" panose="02020900000000000000" pitchFamily="18" charset="-128"/>
                <a:ea typeface="HGP明朝E" panose="02020900000000000000" pitchFamily="18" charset="-128"/>
              </a:rPr>
              <a:t>、</a:t>
            </a:r>
            <a:r>
              <a:rPr lang="ja-JP" altLang="ja-JP" sz="1050" dirty="0" smtClean="0">
                <a:latin typeface="HGP明朝E" panose="02020900000000000000" pitchFamily="18" charset="-128"/>
                <a:ea typeface="HGP明朝E" panose="02020900000000000000" pitchFamily="18" charset="-128"/>
              </a:rPr>
              <a:t>設備</a:t>
            </a:r>
            <a:r>
              <a:rPr lang="ja-JP" altLang="ja-JP" sz="1050" dirty="0">
                <a:latin typeface="HGP明朝E" panose="02020900000000000000" pitchFamily="18" charset="-128"/>
                <a:ea typeface="HGP明朝E" panose="02020900000000000000" pitchFamily="18" charset="-128"/>
              </a:rPr>
              <a:t>の自動化、</a:t>
            </a:r>
            <a:r>
              <a:rPr lang="ja-JP" altLang="ja-JP" sz="1050" dirty="0" smtClean="0">
                <a:latin typeface="HGP明朝E" panose="02020900000000000000" pitchFamily="18" charset="-128"/>
                <a:ea typeface="HGP明朝E" panose="02020900000000000000" pitchFamily="18" charset="-128"/>
              </a:rPr>
              <a:t>省力化</a:t>
            </a:r>
            <a:r>
              <a:rPr lang="ja-JP" altLang="en-US" sz="1050" dirty="0" smtClean="0">
                <a:latin typeface="HGP明朝E" panose="02020900000000000000" pitchFamily="18" charset="-128"/>
                <a:ea typeface="HGP明朝E" panose="02020900000000000000" pitchFamily="18" charset="-128"/>
              </a:rPr>
              <a:t>をお考えのお客様に参考になった見学会でした。</a:t>
            </a:r>
            <a:r>
              <a:rPr lang="en-US" altLang="ja-JP" sz="1050" dirty="0">
                <a:latin typeface="HGP明朝E" panose="02020900000000000000" pitchFamily="18" charset="-128"/>
                <a:ea typeface="HGP明朝E" panose="02020900000000000000" pitchFamily="18" charset="-128"/>
              </a:rPr>
              <a:t> </a:t>
            </a:r>
            <a:endParaRPr lang="en-US" altLang="ja-JP" sz="1050" dirty="0" smtClean="0">
              <a:latin typeface="HGP明朝E" panose="02020900000000000000" pitchFamily="18" charset="-128"/>
              <a:ea typeface="HGP明朝E" panose="02020900000000000000" pitchFamily="18" charset="-128"/>
            </a:endParaRPr>
          </a:p>
          <a:p>
            <a:endParaRPr lang="ja-JP" altLang="ja-JP" sz="1050" dirty="0">
              <a:latin typeface="HGP明朝E" panose="02020900000000000000" pitchFamily="18" charset="-128"/>
              <a:ea typeface="HGP明朝E" panose="02020900000000000000" pitchFamily="18" charset="-128"/>
            </a:endParaRPr>
          </a:p>
          <a:p>
            <a:r>
              <a:rPr lang="ja-JP" altLang="en-US" sz="1050" dirty="0" smtClean="0">
                <a:latin typeface="HGP明朝E" panose="02020900000000000000" pitchFamily="18" charset="-128"/>
                <a:ea typeface="HGP明朝E" panose="02020900000000000000" pitchFamily="18" charset="-128"/>
              </a:rPr>
              <a:t>引き続き、</a:t>
            </a:r>
            <a:r>
              <a:rPr lang="ja-JP" altLang="ja-JP" sz="1050" dirty="0" smtClean="0">
                <a:latin typeface="HGP明朝E" panose="02020900000000000000" pitchFamily="18" charset="-128"/>
                <a:ea typeface="HGP明朝E" panose="02020900000000000000" pitchFamily="18" charset="-128"/>
              </a:rPr>
              <a:t>工場</a:t>
            </a:r>
            <a:r>
              <a:rPr lang="ja-JP" altLang="ja-JP" sz="1050" dirty="0">
                <a:latin typeface="HGP明朝E" panose="02020900000000000000" pitchFamily="18" charset="-128"/>
                <a:ea typeface="HGP明朝E" panose="02020900000000000000" pitchFamily="18" charset="-128"/>
              </a:rPr>
              <a:t>見学会の開催を予定しております。</a:t>
            </a:r>
          </a:p>
          <a:p>
            <a:r>
              <a:rPr lang="ja-JP" altLang="ja-JP" sz="1050" dirty="0">
                <a:latin typeface="HGP明朝E" panose="02020900000000000000" pitchFamily="18" charset="-128"/>
                <a:ea typeface="HGP明朝E" panose="02020900000000000000" pitchFamily="18" charset="-128"/>
              </a:rPr>
              <a:t>ご参加ご検討頂きますよう宜しくお願い致します。</a:t>
            </a:r>
          </a:p>
        </p:txBody>
      </p:sp>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755" y="8594435"/>
            <a:ext cx="518925" cy="381107"/>
          </a:xfrm>
          <a:prstGeom prst="rect">
            <a:avLst/>
          </a:prstGeom>
        </p:spPr>
      </p:pic>
      <p:sp>
        <p:nvSpPr>
          <p:cNvPr id="28" name="テキスト ボックス 27"/>
          <p:cNvSpPr txBox="1"/>
          <p:nvPr/>
        </p:nvSpPr>
        <p:spPr>
          <a:xfrm>
            <a:off x="548680" y="8554156"/>
            <a:ext cx="2193924" cy="230832"/>
          </a:xfrm>
          <a:prstGeom prst="rect">
            <a:avLst/>
          </a:prstGeom>
          <a:noFill/>
        </p:spPr>
        <p:txBody>
          <a:bodyPr wrap="square">
            <a:spAutoFit/>
          </a:bodyPr>
          <a:lstStyle/>
          <a:p>
            <a:pPr algn="dist">
              <a:defRPr/>
            </a:pPr>
            <a:r>
              <a:rPr lang="ja-JP" altLang="en-US" sz="900" b="1" dirty="0" smtClean="0">
                <a:solidFill>
                  <a:schemeClr val="bg1">
                    <a:lumMod val="75000"/>
                    <a:lumOff val="25000"/>
                  </a:schemeClr>
                </a:solidFill>
                <a:latin typeface="+mn-ea"/>
                <a:ea typeface="+mn-ea"/>
              </a:rPr>
              <a:t>ふくしまモノづくり</a:t>
            </a:r>
            <a:r>
              <a:rPr lang="ja-JP" altLang="en-US" sz="900" b="1" dirty="0">
                <a:solidFill>
                  <a:schemeClr val="bg1">
                    <a:lumMod val="75000"/>
                    <a:lumOff val="25000"/>
                  </a:schemeClr>
                </a:solidFill>
                <a:latin typeface="+mn-ea"/>
                <a:ea typeface="+mn-ea"/>
              </a:rPr>
              <a:t>サポーター</a:t>
            </a:r>
          </a:p>
        </p:txBody>
      </p:sp>
      <p:sp>
        <p:nvSpPr>
          <p:cNvPr id="29" name="テキスト ボックス 28"/>
          <p:cNvSpPr txBox="1"/>
          <p:nvPr/>
        </p:nvSpPr>
        <p:spPr>
          <a:xfrm>
            <a:off x="2790627" y="8594435"/>
            <a:ext cx="4052068" cy="484748"/>
          </a:xfrm>
          <a:prstGeom prst="rect">
            <a:avLst/>
          </a:prstGeom>
          <a:noFill/>
        </p:spPr>
        <p:txBody>
          <a:bodyPr wrap="square">
            <a:spAutoFit/>
          </a:bodyPr>
          <a:lstStyle/>
          <a:p>
            <a:pPr>
              <a:defRPr/>
            </a:pPr>
            <a:r>
              <a:rPr lang="ja-JP" altLang="en-US" sz="850" dirty="0">
                <a:solidFill>
                  <a:schemeClr val="bg1">
                    <a:lumMod val="85000"/>
                    <a:lumOff val="15000"/>
                  </a:schemeClr>
                </a:solidFill>
                <a:latin typeface="HGP明朝E" panose="02020900000000000000" pitchFamily="18" charset="-128"/>
                <a:ea typeface="HGP明朝E" panose="02020900000000000000" pitchFamily="18" charset="-128"/>
              </a:rPr>
              <a:t>本      社 〒</a:t>
            </a:r>
            <a:r>
              <a:rPr lang="en-US" altLang="ja-JP" sz="850" dirty="0">
                <a:solidFill>
                  <a:schemeClr val="bg1">
                    <a:lumMod val="85000"/>
                    <a:lumOff val="15000"/>
                  </a:schemeClr>
                </a:solidFill>
                <a:latin typeface="HGP明朝E" panose="02020900000000000000" pitchFamily="18" charset="-128"/>
                <a:ea typeface="HGP明朝E" panose="02020900000000000000" pitchFamily="18" charset="-128"/>
              </a:rPr>
              <a:t>960-8036</a:t>
            </a:r>
            <a:r>
              <a:rPr lang="ja-JP" altLang="en-US" sz="850" dirty="0">
                <a:solidFill>
                  <a:schemeClr val="bg1">
                    <a:lumMod val="85000"/>
                    <a:lumOff val="15000"/>
                  </a:schemeClr>
                </a:solidFill>
                <a:latin typeface="HGP明朝E" panose="02020900000000000000" pitchFamily="18" charset="-128"/>
                <a:ea typeface="HGP明朝E" panose="02020900000000000000" pitchFamily="18" charset="-128"/>
              </a:rPr>
              <a:t>　福島市新町</a:t>
            </a:r>
            <a:r>
              <a:rPr lang="en-US" altLang="ja-JP" sz="850" dirty="0">
                <a:solidFill>
                  <a:schemeClr val="bg1">
                    <a:lumMod val="85000"/>
                    <a:lumOff val="15000"/>
                  </a:schemeClr>
                </a:solidFill>
                <a:latin typeface="HGP明朝E" panose="02020900000000000000" pitchFamily="18" charset="-128"/>
                <a:ea typeface="HGP明朝E" panose="02020900000000000000" pitchFamily="18" charset="-128"/>
              </a:rPr>
              <a:t>8-8</a:t>
            </a:r>
            <a:r>
              <a:rPr lang="ja-JP" altLang="en-US" sz="850" dirty="0">
                <a:solidFill>
                  <a:schemeClr val="bg1">
                    <a:lumMod val="85000"/>
                    <a:lumOff val="15000"/>
                  </a:schemeClr>
                </a:solidFill>
                <a:latin typeface="HGP明朝E" panose="02020900000000000000" pitchFamily="18" charset="-128"/>
                <a:ea typeface="HGP明朝E" panose="02020900000000000000" pitchFamily="18" charset="-128"/>
              </a:rPr>
              <a:t>　</a:t>
            </a:r>
            <a:r>
              <a:rPr lang="en-US" altLang="ja-JP" sz="850" dirty="0">
                <a:solidFill>
                  <a:schemeClr val="bg1">
                    <a:lumMod val="85000"/>
                    <a:lumOff val="15000"/>
                  </a:schemeClr>
                </a:solidFill>
                <a:latin typeface="HGP明朝E" panose="02020900000000000000" pitchFamily="18" charset="-128"/>
                <a:ea typeface="HGP明朝E" panose="02020900000000000000" pitchFamily="18" charset="-128"/>
              </a:rPr>
              <a:t>TEL024-522-0191</a:t>
            </a:r>
            <a:r>
              <a:rPr lang="ja-JP" altLang="en-US" sz="850" dirty="0">
                <a:solidFill>
                  <a:schemeClr val="bg1">
                    <a:lumMod val="85000"/>
                    <a:lumOff val="15000"/>
                  </a:schemeClr>
                </a:solidFill>
                <a:latin typeface="HGP明朝E" panose="02020900000000000000" pitchFamily="18" charset="-128"/>
                <a:ea typeface="HGP明朝E" panose="02020900000000000000" pitchFamily="18" charset="-128"/>
              </a:rPr>
              <a:t>　</a:t>
            </a:r>
            <a:r>
              <a:rPr lang="en-US" altLang="ja-JP" sz="850" dirty="0">
                <a:solidFill>
                  <a:schemeClr val="bg1">
                    <a:lumMod val="85000"/>
                    <a:lumOff val="15000"/>
                  </a:schemeClr>
                </a:solidFill>
                <a:latin typeface="HGP明朝E" panose="02020900000000000000" pitchFamily="18" charset="-128"/>
                <a:ea typeface="HGP明朝E" panose="02020900000000000000" pitchFamily="18" charset="-128"/>
              </a:rPr>
              <a:t>FAX024-524-0854</a:t>
            </a:r>
          </a:p>
          <a:p>
            <a:pPr>
              <a:defRPr/>
            </a:pPr>
            <a:r>
              <a:rPr lang="ja-JP" altLang="en-US" sz="850" dirty="0">
                <a:solidFill>
                  <a:schemeClr val="bg1">
                    <a:lumMod val="85000"/>
                    <a:lumOff val="15000"/>
                  </a:schemeClr>
                </a:solidFill>
                <a:latin typeface="HGP明朝E" panose="02020900000000000000" pitchFamily="18" charset="-128"/>
                <a:ea typeface="HGP明朝E" panose="02020900000000000000" pitchFamily="18" charset="-128"/>
              </a:rPr>
              <a:t>郡 山 </a:t>
            </a:r>
            <a:r>
              <a:rPr lang="en-US" altLang="ja-JP" sz="850" dirty="0">
                <a:solidFill>
                  <a:schemeClr val="bg1">
                    <a:lumMod val="85000"/>
                    <a:lumOff val="15000"/>
                  </a:schemeClr>
                </a:solidFill>
                <a:latin typeface="HGP明朝E" panose="02020900000000000000" pitchFamily="18" charset="-128"/>
                <a:ea typeface="HGP明朝E" panose="02020900000000000000" pitchFamily="18" charset="-128"/>
              </a:rPr>
              <a:t>(</a:t>
            </a:r>
            <a:r>
              <a:rPr lang="ja-JP" altLang="en-US" sz="850" dirty="0">
                <a:solidFill>
                  <a:schemeClr val="bg1">
                    <a:lumMod val="85000"/>
                    <a:lumOff val="15000"/>
                  </a:schemeClr>
                </a:solidFill>
                <a:latin typeface="HGP明朝E" panose="02020900000000000000" pitchFamily="18" charset="-128"/>
                <a:ea typeface="HGP明朝E" panose="02020900000000000000" pitchFamily="18" charset="-128"/>
              </a:rPr>
              <a:t>営</a:t>
            </a:r>
            <a:r>
              <a:rPr lang="en-US" altLang="ja-JP" sz="850" dirty="0">
                <a:solidFill>
                  <a:schemeClr val="bg1">
                    <a:lumMod val="85000"/>
                    <a:lumOff val="15000"/>
                  </a:schemeClr>
                </a:solidFill>
                <a:latin typeface="HGP明朝E" panose="02020900000000000000" pitchFamily="18" charset="-128"/>
                <a:ea typeface="HGP明朝E" panose="02020900000000000000" pitchFamily="18" charset="-128"/>
              </a:rPr>
              <a:t>)</a:t>
            </a:r>
            <a:r>
              <a:rPr lang="ja-JP" altLang="en-US" sz="850" dirty="0">
                <a:solidFill>
                  <a:schemeClr val="bg1">
                    <a:lumMod val="85000"/>
                    <a:lumOff val="15000"/>
                  </a:schemeClr>
                </a:solidFill>
                <a:latin typeface="HGP明朝E" panose="02020900000000000000" pitchFamily="18" charset="-128"/>
                <a:ea typeface="HGP明朝E" panose="02020900000000000000" pitchFamily="18" charset="-128"/>
              </a:rPr>
              <a:t>〒</a:t>
            </a:r>
            <a:r>
              <a:rPr lang="en-US" altLang="ja-JP" sz="850" dirty="0">
                <a:solidFill>
                  <a:schemeClr val="bg1">
                    <a:lumMod val="85000"/>
                    <a:lumOff val="15000"/>
                  </a:schemeClr>
                </a:solidFill>
                <a:latin typeface="HGP明朝E" panose="02020900000000000000" pitchFamily="18" charset="-128"/>
                <a:ea typeface="HGP明朝E" panose="02020900000000000000" pitchFamily="18" charset="-128"/>
              </a:rPr>
              <a:t>963-0101</a:t>
            </a:r>
            <a:r>
              <a:rPr lang="ja-JP" altLang="en-US" sz="850" dirty="0">
                <a:solidFill>
                  <a:schemeClr val="bg1">
                    <a:lumMod val="85000"/>
                    <a:lumOff val="15000"/>
                  </a:schemeClr>
                </a:solidFill>
                <a:latin typeface="HGP明朝E" panose="02020900000000000000" pitchFamily="18" charset="-128"/>
                <a:ea typeface="HGP明朝E" panose="02020900000000000000" pitchFamily="18" charset="-128"/>
              </a:rPr>
              <a:t>　郡山市安積町日出山</a:t>
            </a:r>
            <a:r>
              <a:rPr lang="en-US" altLang="ja-JP" sz="850" dirty="0">
                <a:solidFill>
                  <a:schemeClr val="bg1">
                    <a:lumMod val="85000"/>
                    <a:lumOff val="15000"/>
                  </a:schemeClr>
                </a:solidFill>
                <a:latin typeface="HGP明朝E" panose="02020900000000000000" pitchFamily="18" charset="-128"/>
                <a:ea typeface="HGP明朝E" panose="02020900000000000000" pitchFamily="18" charset="-128"/>
              </a:rPr>
              <a:t>4-115</a:t>
            </a:r>
            <a:r>
              <a:rPr lang="ja-JP" altLang="en-US" sz="850" dirty="0">
                <a:solidFill>
                  <a:schemeClr val="bg1">
                    <a:lumMod val="85000"/>
                    <a:lumOff val="15000"/>
                  </a:schemeClr>
                </a:solidFill>
                <a:latin typeface="HGP明朝E" panose="02020900000000000000" pitchFamily="18" charset="-128"/>
                <a:ea typeface="HGP明朝E" panose="02020900000000000000" pitchFamily="18" charset="-128"/>
              </a:rPr>
              <a:t>　　　　　　　</a:t>
            </a:r>
            <a:r>
              <a:rPr lang="en-US" altLang="ja-JP" sz="850" dirty="0">
                <a:solidFill>
                  <a:schemeClr val="bg1">
                    <a:lumMod val="85000"/>
                    <a:lumOff val="15000"/>
                  </a:schemeClr>
                </a:solidFill>
                <a:latin typeface="HGP明朝E" panose="02020900000000000000" pitchFamily="18" charset="-128"/>
                <a:ea typeface="HGP明朝E" panose="02020900000000000000" pitchFamily="18" charset="-128"/>
              </a:rPr>
              <a:t>TEL024-953-6141</a:t>
            </a:r>
          </a:p>
          <a:p>
            <a:pPr>
              <a:defRPr/>
            </a:pPr>
            <a:r>
              <a:rPr lang="ja-JP" altLang="en-US" sz="850" dirty="0">
                <a:solidFill>
                  <a:schemeClr val="bg1">
                    <a:lumMod val="85000"/>
                    <a:lumOff val="15000"/>
                  </a:schemeClr>
                </a:solidFill>
                <a:latin typeface="HGP明朝E" panose="02020900000000000000" pitchFamily="18" charset="-128"/>
                <a:ea typeface="HGP明朝E" panose="02020900000000000000" pitchFamily="18" charset="-128"/>
              </a:rPr>
              <a:t>いわき</a:t>
            </a:r>
            <a:r>
              <a:rPr lang="en-US" altLang="ja-JP" sz="850" dirty="0">
                <a:solidFill>
                  <a:schemeClr val="bg1">
                    <a:lumMod val="85000"/>
                    <a:lumOff val="15000"/>
                  </a:schemeClr>
                </a:solidFill>
                <a:latin typeface="HGP明朝E" panose="02020900000000000000" pitchFamily="18" charset="-128"/>
                <a:ea typeface="HGP明朝E" panose="02020900000000000000" pitchFamily="18" charset="-128"/>
              </a:rPr>
              <a:t>(</a:t>
            </a:r>
            <a:r>
              <a:rPr lang="ja-JP" altLang="en-US" sz="850" dirty="0">
                <a:solidFill>
                  <a:schemeClr val="bg1">
                    <a:lumMod val="85000"/>
                    <a:lumOff val="15000"/>
                  </a:schemeClr>
                </a:solidFill>
                <a:latin typeface="HGP明朝E" panose="02020900000000000000" pitchFamily="18" charset="-128"/>
                <a:ea typeface="HGP明朝E" panose="02020900000000000000" pitchFamily="18" charset="-128"/>
              </a:rPr>
              <a:t>営</a:t>
            </a:r>
            <a:r>
              <a:rPr lang="en-US" altLang="ja-JP" sz="850" dirty="0">
                <a:solidFill>
                  <a:schemeClr val="bg1">
                    <a:lumMod val="85000"/>
                    <a:lumOff val="15000"/>
                  </a:schemeClr>
                </a:solidFill>
                <a:latin typeface="HGP明朝E" panose="02020900000000000000" pitchFamily="18" charset="-128"/>
                <a:ea typeface="HGP明朝E" panose="02020900000000000000" pitchFamily="18" charset="-128"/>
              </a:rPr>
              <a:t>)</a:t>
            </a:r>
            <a:r>
              <a:rPr lang="ja-JP" altLang="en-US" sz="850" dirty="0">
                <a:solidFill>
                  <a:schemeClr val="bg1">
                    <a:lumMod val="85000"/>
                    <a:lumOff val="15000"/>
                  </a:schemeClr>
                </a:solidFill>
                <a:latin typeface="HGP明朝E" panose="02020900000000000000" pitchFamily="18" charset="-128"/>
                <a:ea typeface="HGP明朝E" panose="02020900000000000000" pitchFamily="18" charset="-128"/>
              </a:rPr>
              <a:t>〒</a:t>
            </a:r>
            <a:r>
              <a:rPr lang="en-US" altLang="ja-JP" sz="850" dirty="0">
                <a:solidFill>
                  <a:schemeClr val="bg1">
                    <a:lumMod val="85000"/>
                    <a:lumOff val="15000"/>
                  </a:schemeClr>
                </a:solidFill>
                <a:latin typeface="HGP明朝E" panose="02020900000000000000" pitchFamily="18" charset="-128"/>
                <a:ea typeface="HGP明朝E" panose="02020900000000000000" pitchFamily="18" charset="-128"/>
              </a:rPr>
              <a:t>970-1151</a:t>
            </a:r>
            <a:r>
              <a:rPr lang="ja-JP" altLang="en-US" sz="850" dirty="0">
                <a:solidFill>
                  <a:schemeClr val="bg1">
                    <a:lumMod val="85000"/>
                    <a:lumOff val="15000"/>
                  </a:schemeClr>
                </a:solidFill>
                <a:latin typeface="HGP明朝E" panose="02020900000000000000" pitchFamily="18" charset="-128"/>
                <a:ea typeface="HGP明朝E" panose="02020900000000000000" pitchFamily="18" charset="-128"/>
              </a:rPr>
              <a:t>　いわき市好間町下好間字渋井</a:t>
            </a:r>
            <a:r>
              <a:rPr lang="en-US" altLang="ja-JP" sz="850" dirty="0">
                <a:solidFill>
                  <a:schemeClr val="bg1">
                    <a:lumMod val="85000"/>
                    <a:lumOff val="15000"/>
                  </a:schemeClr>
                </a:solidFill>
                <a:latin typeface="HGP明朝E" panose="02020900000000000000" pitchFamily="18" charset="-128"/>
                <a:ea typeface="HGP明朝E" panose="02020900000000000000" pitchFamily="18" charset="-128"/>
              </a:rPr>
              <a:t>152-6</a:t>
            </a:r>
            <a:r>
              <a:rPr lang="ja-JP" altLang="en-US" sz="850" dirty="0">
                <a:solidFill>
                  <a:schemeClr val="bg1">
                    <a:lumMod val="85000"/>
                    <a:lumOff val="15000"/>
                  </a:schemeClr>
                </a:solidFill>
                <a:latin typeface="HGP明朝E" panose="02020900000000000000" pitchFamily="18" charset="-128"/>
                <a:ea typeface="HGP明朝E" panose="02020900000000000000" pitchFamily="18" charset="-128"/>
              </a:rPr>
              <a:t>　</a:t>
            </a:r>
            <a:r>
              <a:rPr lang="en-US" altLang="ja-JP" sz="850" dirty="0">
                <a:solidFill>
                  <a:schemeClr val="bg1">
                    <a:lumMod val="85000"/>
                    <a:lumOff val="15000"/>
                  </a:schemeClr>
                </a:solidFill>
                <a:latin typeface="HGP明朝E" panose="02020900000000000000" pitchFamily="18" charset="-128"/>
                <a:ea typeface="HGP明朝E" panose="02020900000000000000" pitchFamily="18" charset="-128"/>
              </a:rPr>
              <a:t>TEL0246-88-7023</a:t>
            </a:r>
            <a:endParaRPr lang="ja-JP" altLang="en-US" sz="850" dirty="0">
              <a:solidFill>
                <a:schemeClr val="bg1">
                  <a:lumMod val="85000"/>
                  <a:lumOff val="15000"/>
                </a:schemeClr>
              </a:solidFill>
              <a:latin typeface="HGP明朝E" panose="02020900000000000000" pitchFamily="18" charset="-128"/>
              <a:ea typeface="HGP明朝E" panose="02020900000000000000" pitchFamily="18" charset="-128"/>
            </a:endParaRPr>
          </a:p>
        </p:txBody>
      </p:sp>
      <p:pic>
        <p:nvPicPr>
          <p:cNvPr id="30" name="Picture 80"/>
          <p:cNvPicPr>
            <a:picLocks noChangeAspect="1" noChangeArrowheads="1"/>
          </p:cNvPicPr>
          <p:nvPr/>
        </p:nvPicPr>
        <p:blipFill>
          <a:blip r:embed="rId4" cstate="print">
            <a:extLst>
              <a:ext uri="{28A0092B-C50C-407E-A947-70E740481C1C}">
                <a14:useLocalDpi xmlns:a14="http://schemas.microsoft.com/office/drawing/2010/main" val="0"/>
              </a:ext>
            </a:extLst>
          </a:blip>
          <a:srcRect t="34328"/>
          <a:stretch>
            <a:fillRect/>
          </a:stretch>
        </p:blipFill>
        <p:spPr bwMode="auto">
          <a:xfrm>
            <a:off x="596702" y="8755923"/>
            <a:ext cx="2193925"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
                <a:solidFill>
                  <a:srgbClr val="000000"/>
                </a:solidFill>
                <a:miter lim="800000"/>
                <a:headEnd/>
                <a:tailEnd/>
              </a14:hiddenLine>
            </a:ext>
          </a:extLst>
        </p:spPr>
      </p:pic>
      <p:sp>
        <p:nvSpPr>
          <p:cNvPr id="8" name="四角形吹き出し 7"/>
          <p:cNvSpPr/>
          <p:nvPr/>
        </p:nvSpPr>
        <p:spPr>
          <a:xfrm>
            <a:off x="2133457" y="957124"/>
            <a:ext cx="1681099" cy="987345"/>
          </a:xfrm>
          <a:prstGeom prst="wedgeRectCallout">
            <a:avLst>
              <a:gd name="adj1" fmla="val -55659"/>
              <a:gd name="adj2" fmla="val -21090"/>
            </a:avLst>
          </a:prstGeom>
          <a:solidFill>
            <a:schemeClr val="accent6">
              <a:lumMod val="40000"/>
              <a:lumOff val="60000"/>
            </a:schemeClr>
          </a:solidFill>
          <a:ln>
            <a:solidFill>
              <a:schemeClr val="bg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solidFill>
                <a:schemeClr val="bg1"/>
              </a:solidFill>
              <a:effectLst>
                <a:glow rad="63500">
                  <a:schemeClr val="accent5">
                    <a:satMod val="175000"/>
                    <a:alpha val="40000"/>
                  </a:schemeClr>
                </a:glow>
              </a:effectLst>
              <a:latin typeface="HGP明朝E" panose="02020900000000000000" pitchFamily="18" charset="-128"/>
              <a:ea typeface="HGP明朝E" panose="02020900000000000000" pitchFamily="18" charset="-128"/>
            </a:endParaRPr>
          </a:p>
        </p:txBody>
      </p:sp>
      <p:sp>
        <p:nvSpPr>
          <p:cNvPr id="33" name="テキスト ボックス 9"/>
          <p:cNvSpPr txBox="1">
            <a:spLocks noChangeArrowheads="1"/>
          </p:cNvSpPr>
          <p:nvPr/>
        </p:nvSpPr>
        <p:spPr bwMode="auto">
          <a:xfrm>
            <a:off x="251385" y="106091"/>
            <a:ext cx="3613418" cy="706531"/>
          </a:xfrm>
          <a:prstGeom prst="rect">
            <a:avLst/>
          </a:prstGeom>
          <a:noFill/>
          <a:ln w="9525">
            <a:noFill/>
            <a:miter lim="800000"/>
            <a:headEnd/>
            <a:tailEnd/>
          </a:ln>
        </p:spPr>
        <p:txBody>
          <a:bodyPr lIns="93616" tIns="46808" rIns="93616" bIns="46808">
            <a:prstTxWarp prst="textPlain">
              <a:avLst>
                <a:gd name="adj" fmla="val 48453"/>
              </a:avLst>
            </a:prstTxWarp>
            <a:spAutoFit/>
          </a:bodyPr>
          <a:lstStyle/>
          <a:p>
            <a:pPr algn="ctr">
              <a:defRPr/>
            </a:pPr>
            <a:r>
              <a:rPr lang="ja-JP" altLang="en-US" sz="2400" b="1" dirty="0" smtClean="0">
                <a:ln w="12700">
                  <a:solidFill>
                    <a:schemeClr val="bg1"/>
                  </a:solidFill>
                  <a:prstDash val="solid"/>
                </a:ln>
                <a:solidFill>
                  <a:schemeClr val="accent6"/>
                </a:solidFill>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rPr>
              <a:t>タンガロイいわき工場</a:t>
            </a:r>
            <a:endParaRPr lang="en-US" altLang="ja-JP" sz="2400" b="1" dirty="0" smtClean="0">
              <a:ln w="12700">
                <a:solidFill>
                  <a:schemeClr val="bg1"/>
                </a:solidFill>
                <a:prstDash val="solid"/>
              </a:ln>
              <a:solidFill>
                <a:schemeClr val="accent6"/>
              </a:solidFill>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endParaRPr>
          </a:p>
          <a:p>
            <a:pPr algn="ctr">
              <a:defRPr/>
            </a:pPr>
            <a:r>
              <a:rPr lang="ja-JP" altLang="en-US" sz="2400" b="1" dirty="0" smtClean="0">
                <a:ln w="12700">
                  <a:solidFill>
                    <a:schemeClr val="bg1"/>
                  </a:solidFill>
                  <a:prstDash val="solid"/>
                </a:ln>
                <a:solidFill>
                  <a:schemeClr val="accent6"/>
                </a:solidFill>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rPr>
              <a:t>日産自動車いわき工場</a:t>
            </a:r>
            <a:endParaRPr lang="ja-JP" altLang="ja-JP" sz="2400" b="1" dirty="0">
              <a:ln w="12700">
                <a:solidFill>
                  <a:schemeClr val="bg1"/>
                </a:solidFill>
                <a:prstDash val="solid"/>
              </a:ln>
              <a:solidFill>
                <a:schemeClr val="accent6"/>
              </a:solidFill>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endParaRPr>
          </a:p>
        </p:txBody>
      </p:sp>
      <p:sp>
        <p:nvSpPr>
          <p:cNvPr id="12" name="四角形吹き出し 11"/>
          <p:cNvSpPr/>
          <p:nvPr/>
        </p:nvSpPr>
        <p:spPr>
          <a:xfrm>
            <a:off x="61917" y="2295553"/>
            <a:ext cx="1853323" cy="974280"/>
          </a:xfrm>
          <a:prstGeom prst="wedgeRectCallout">
            <a:avLst>
              <a:gd name="adj1" fmla="val 54084"/>
              <a:gd name="adj2" fmla="val -20052"/>
            </a:avLst>
          </a:prstGeom>
          <a:solidFill>
            <a:schemeClr val="accent6">
              <a:lumMod val="40000"/>
              <a:lumOff val="60000"/>
            </a:schemeClr>
          </a:solidFill>
          <a:ln>
            <a:solidFill>
              <a:schemeClr val="bg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latin typeface="HGP明朝E" panose="02020900000000000000" pitchFamily="18" charset="-128"/>
                <a:ea typeface="HGP明朝E" panose="02020900000000000000" pitchFamily="18" charset="-128"/>
              </a:rPr>
              <a:t>日産自動車㈱</a:t>
            </a:r>
            <a:endParaRPr lang="en-US" altLang="ja-JP" dirty="0" smtClean="0">
              <a:latin typeface="HGP明朝E" panose="02020900000000000000" pitchFamily="18" charset="-128"/>
              <a:ea typeface="HGP明朝E" panose="02020900000000000000" pitchFamily="18" charset="-128"/>
            </a:endParaRPr>
          </a:p>
          <a:p>
            <a:pPr algn="ctr"/>
            <a:r>
              <a:rPr lang="ja-JP" altLang="en-US" dirty="0" smtClean="0">
                <a:latin typeface="HGP明朝E" panose="02020900000000000000" pitchFamily="18" charset="-128"/>
                <a:ea typeface="HGP明朝E" panose="02020900000000000000" pitchFamily="18" charset="-128"/>
              </a:rPr>
              <a:t>いわき工場</a:t>
            </a:r>
            <a:endParaRPr lang="en-US" altLang="ja-JP" dirty="0" smtClean="0">
              <a:latin typeface="HGP明朝E" panose="02020900000000000000" pitchFamily="18" charset="-128"/>
              <a:ea typeface="HGP明朝E" panose="02020900000000000000" pitchFamily="18" charset="-128"/>
            </a:endParaRPr>
          </a:p>
        </p:txBody>
      </p:sp>
      <p:sp>
        <p:nvSpPr>
          <p:cNvPr id="2" name="正方形/長方形 1"/>
          <p:cNvSpPr/>
          <p:nvPr/>
        </p:nvSpPr>
        <p:spPr>
          <a:xfrm>
            <a:off x="33318" y="3471991"/>
            <a:ext cx="6809377" cy="1871744"/>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33318" y="5393797"/>
            <a:ext cx="6809377" cy="1695191"/>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23793" y="7195063"/>
            <a:ext cx="6809377" cy="1370305"/>
          </a:xfrm>
          <a:prstGeom prst="rect">
            <a:avLst/>
          </a:prstGeom>
          <a:solidFill>
            <a:schemeClr val="accent6"/>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2400" dirty="0">
                <a:solidFill>
                  <a:schemeClr val="tx1"/>
                </a:solidFill>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rPr>
              <a:t>ご参加</a:t>
            </a:r>
            <a:r>
              <a:rPr lang="ja-JP" altLang="en-US" sz="2400" dirty="0" smtClean="0">
                <a:solidFill>
                  <a:schemeClr val="tx1"/>
                </a:solidFill>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rPr>
              <a:t>された皆様の声</a:t>
            </a:r>
            <a:r>
              <a:rPr lang="ja-JP" altLang="en-US" sz="1200" dirty="0" smtClean="0">
                <a:solidFill>
                  <a:schemeClr val="tx1"/>
                </a:solidFill>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rPr>
              <a:t>（</a:t>
            </a:r>
            <a:r>
              <a:rPr lang="en-US" altLang="ja-JP" sz="1200" dirty="0" smtClean="0">
                <a:solidFill>
                  <a:schemeClr val="tx1"/>
                </a:solidFill>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rPr>
              <a:t>※</a:t>
            </a:r>
            <a:r>
              <a:rPr lang="ja-JP" altLang="en-US" sz="1200" dirty="0" smtClean="0">
                <a:solidFill>
                  <a:schemeClr val="tx1"/>
                </a:solidFill>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rPr>
              <a:t>アンケートより一部抜粋）</a:t>
            </a:r>
            <a:endParaRPr lang="en-US" altLang="ja-JP" sz="1200" dirty="0" smtClean="0">
              <a:solidFill>
                <a:schemeClr val="tx1"/>
              </a:solidFill>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endParaRPr>
          </a:p>
          <a:p>
            <a:r>
              <a:rPr lang="ja-JP" altLang="en-US" sz="700" dirty="0" smtClean="0">
                <a:solidFill>
                  <a:schemeClr val="tx1"/>
                </a:solidFill>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rPr>
              <a:t>　</a:t>
            </a:r>
            <a:endParaRPr lang="en-US" altLang="ja-JP" sz="700" dirty="0" smtClean="0">
              <a:solidFill>
                <a:schemeClr val="tx1"/>
              </a:solidFill>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endParaRPr>
          </a:p>
          <a:p>
            <a:r>
              <a:rPr lang="ja-JP" altLang="en-US" sz="1000" dirty="0">
                <a:solidFill>
                  <a:schemeClr val="tx1"/>
                </a:solidFill>
                <a:latin typeface="HGP明朝E" panose="02020900000000000000" pitchFamily="18" charset="-128"/>
                <a:ea typeface="HGP明朝E" panose="02020900000000000000" pitchFamily="18" charset="-128"/>
              </a:rPr>
              <a:t>　</a:t>
            </a:r>
            <a:r>
              <a:rPr lang="ja-JP" altLang="en-US" sz="1000" dirty="0" smtClean="0">
                <a:solidFill>
                  <a:schemeClr val="bg2">
                    <a:lumMod val="50000"/>
                  </a:schemeClr>
                </a:solidFill>
                <a:latin typeface="HGP明朝E" panose="02020900000000000000" pitchFamily="18" charset="-128"/>
                <a:ea typeface="HGP明朝E" panose="02020900000000000000" pitchFamily="18" charset="-128"/>
              </a:rPr>
              <a:t>●異業種の工場を見学することができ、有意義でした。</a:t>
            </a:r>
            <a:endParaRPr lang="en-US" altLang="ja-JP" sz="1000" dirty="0" smtClean="0">
              <a:solidFill>
                <a:schemeClr val="bg2">
                  <a:lumMod val="50000"/>
                </a:schemeClr>
              </a:solidFill>
              <a:latin typeface="HGP明朝E" panose="02020900000000000000" pitchFamily="18" charset="-128"/>
              <a:ea typeface="HGP明朝E" panose="02020900000000000000" pitchFamily="18" charset="-128"/>
            </a:endParaRPr>
          </a:p>
          <a:p>
            <a:r>
              <a:rPr lang="ja-JP" altLang="en-US" sz="1000" dirty="0" smtClean="0">
                <a:solidFill>
                  <a:schemeClr val="bg2">
                    <a:lumMod val="50000"/>
                  </a:schemeClr>
                </a:solidFill>
                <a:latin typeface="HGP明朝E" panose="02020900000000000000" pitchFamily="18" charset="-128"/>
                <a:ea typeface="HGP明朝E" panose="02020900000000000000" pitchFamily="18" charset="-128"/>
              </a:rPr>
              <a:t>　●各工場の歴史や加工現場の特徴を知ることができ大変参考になった。</a:t>
            </a:r>
            <a:endParaRPr lang="en-US" altLang="ja-JP" sz="1000" dirty="0" smtClean="0">
              <a:solidFill>
                <a:schemeClr val="bg2">
                  <a:lumMod val="50000"/>
                </a:schemeClr>
              </a:solidFill>
              <a:latin typeface="HGP明朝E" panose="02020900000000000000" pitchFamily="18" charset="-128"/>
              <a:ea typeface="HGP明朝E" panose="02020900000000000000" pitchFamily="18" charset="-128"/>
            </a:endParaRPr>
          </a:p>
          <a:p>
            <a:r>
              <a:rPr lang="ja-JP" altLang="en-US" sz="1000" dirty="0" smtClean="0">
                <a:solidFill>
                  <a:schemeClr val="bg2">
                    <a:lumMod val="50000"/>
                  </a:schemeClr>
                </a:solidFill>
                <a:latin typeface="HGP明朝E" panose="02020900000000000000" pitchFamily="18" charset="-128"/>
                <a:ea typeface="HGP明朝E" panose="02020900000000000000" pitchFamily="18" charset="-128"/>
              </a:rPr>
              <a:t>　●最新の設備による生産現場を見ることができ自社の今後の参考にしたい。</a:t>
            </a:r>
            <a:endParaRPr lang="en-US" altLang="ja-JP" sz="1000" dirty="0" smtClean="0">
              <a:solidFill>
                <a:schemeClr val="bg2">
                  <a:lumMod val="50000"/>
                </a:schemeClr>
              </a:solidFill>
              <a:latin typeface="HGP明朝E" panose="02020900000000000000" pitchFamily="18" charset="-128"/>
              <a:ea typeface="HGP明朝E" panose="02020900000000000000" pitchFamily="18" charset="-128"/>
            </a:endParaRPr>
          </a:p>
          <a:p>
            <a:r>
              <a:rPr lang="ja-JP" altLang="en-US" sz="1000" dirty="0">
                <a:solidFill>
                  <a:schemeClr val="bg2">
                    <a:lumMod val="50000"/>
                  </a:schemeClr>
                </a:solidFill>
                <a:latin typeface="HGP明朝E" panose="02020900000000000000" pitchFamily="18" charset="-128"/>
                <a:ea typeface="HGP明朝E" panose="02020900000000000000" pitchFamily="18" charset="-128"/>
              </a:rPr>
              <a:t>　</a:t>
            </a:r>
            <a:r>
              <a:rPr lang="ja-JP" altLang="en-US" sz="1000" dirty="0" smtClean="0">
                <a:solidFill>
                  <a:schemeClr val="bg2">
                    <a:lumMod val="50000"/>
                  </a:schemeClr>
                </a:solidFill>
                <a:latin typeface="HGP明朝E" panose="02020900000000000000" pitchFamily="18" charset="-128"/>
                <a:ea typeface="HGP明朝E" panose="02020900000000000000" pitchFamily="18" charset="-128"/>
              </a:rPr>
              <a:t>●</a:t>
            </a:r>
            <a:r>
              <a:rPr lang="ja-JP" altLang="en-US" sz="1000" dirty="0">
                <a:solidFill>
                  <a:schemeClr val="bg2">
                    <a:lumMod val="50000"/>
                  </a:schemeClr>
                </a:solidFill>
                <a:latin typeface="HGP明朝E" panose="02020900000000000000" pitchFamily="18" charset="-128"/>
                <a:ea typeface="HGP明朝E" panose="02020900000000000000" pitchFamily="18" charset="-128"/>
              </a:rPr>
              <a:t>非常</a:t>
            </a:r>
            <a:r>
              <a:rPr lang="ja-JP" altLang="en-US" sz="1000" dirty="0" smtClean="0">
                <a:solidFill>
                  <a:schemeClr val="bg2">
                    <a:lumMod val="50000"/>
                  </a:schemeClr>
                </a:solidFill>
                <a:latin typeface="HGP明朝E" panose="02020900000000000000" pitchFamily="18" charset="-128"/>
                <a:ea typeface="HGP明朝E" panose="02020900000000000000" pitchFamily="18" charset="-128"/>
              </a:rPr>
              <a:t>にきれいな工場で、各工程毎に整理されており</a:t>
            </a:r>
            <a:r>
              <a:rPr lang="en-US" altLang="ja-JP" sz="1000" dirty="0" smtClean="0">
                <a:solidFill>
                  <a:schemeClr val="bg2">
                    <a:lumMod val="50000"/>
                  </a:schemeClr>
                </a:solidFill>
                <a:latin typeface="HGP明朝E" panose="02020900000000000000" pitchFamily="18" charset="-128"/>
                <a:ea typeface="HGP明朝E" panose="02020900000000000000" pitchFamily="18" charset="-128"/>
              </a:rPr>
              <a:t>5S</a:t>
            </a:r>
            <a:r>
              <a:rPr lang="ja-JP" altLang="en-US" sz="1000" dirty="0" smtClean="0">
                <a:solidFill>
                  <a:schemeClr val="bg2">
                    <a:lumMod val="50000"/>
                  </a:schemeClr>
                </a:solidFill>
                <a:latin typeface="HGP明朝E" panose="02020900000000000000" pitchFamily="18" charset="-128"/>
                <a:ea typeface="HGP明朝E" panose="02020900000000000000" pitchFamily="18" charset="-128"/>
              </a:rPr>
              <a:t>の観点で参考にしたい。</a:t>
            </a:r>
            <a:endParaRPr lang="en-US" altLang="ja-JP" sz="1000" dirty="0" smtClean="0">
              <a:solidFill>
                <a:schemeClr val="bg2">
                  <a:lumMod val="50000"/>
                </a:schemeClr>
              </a:solidFill>
              <a:latin typeface="HGP明朝E" panose="02020900000000000000" pitchFamily="18" charset="-128"/>
              <a:ea typeface="HGP明朝E" panose="02020900000000000000" pitchFamily="18" charset="-128"/>
            </a:endParaRPr>
          </a:p>
          <a:p>
            <a:r>
              <a:rPr lang="ja-JP" altLang="en-US" sz="1000" dirty="0">
                <a:solidFill>
                  <a:schemeClr val="bg2">
                    <a:lumMod val="50000"/>
                  </a:schemeClr>
                </a:solidFill>
                <a:latin typeface="HGP明朝E" panose="02020900000000000000" pitchFamily="18" charset="-128"/>
                <a:ea typeface="HGP明朝E" panose="02020900000000000000" pitchFamily="18" charset="-128"/>
              </a:rPr>
              <a:t>　</a:t>
            </a:r>
            <a:r>
              <a:rPr lang="ja-JP" altLang="en-US" sz="1000" dirty="0" smtClean="0">
                <a:solidFill>
                  <a:schemeClr val="bg2">
                    <a:lumMod val="50000"/>
                  </a:schemeClr>
                </a:solidFill>
                <a:latin typeface="HGP明朝E" panose="02020900000000000000" pitchFamily="18" charset="-128"/>
                <a:ea typeface="HGP明朝E" panose="02020900000000000000" pitchFamily="18" charset="-128"/>
              </a:rPr>
              <a:t>　　</a:t>
            </a:r>
            <a:endParaRPr lang="en-US" altLang="ja-JP" sz="1000" dirty="0" smtClean="0">
              <a:solidFill>
                <a:schemeClr val="bg2">
                  <a:lumMod val="50000"/>
                </a:schemeClr>
              </a:solidFill>
              <a:latin typeface="HGP明朝E" panose="02020900000000000000" pitchFamily="18" charset="-128"/>
              <a:ea typeface="HGP明朝E" panose="02020900000000000000" pitchFamily="18" charset="-128"/>
            </a:endParaRPr>
          </a:p>
        </p:txBody>
      </p:sp>
      <p:sp>
        <p:nvSpPr>
          <p:cNvPr id="5" name="テキスト ボックス 4"/>
          <p:cNvSpPr txBox="1"/>
          <p:nvPr/>
        </p:nvSpPr>
        <p:spPr>
          <a:xfrm>
            <a:off x="3705223" y="164129"/>
            <a:ext cx="3297052" cy="523220"/>
          </a:xfrm>
          <a:prstGeom prst="rect">
            <a:avLst/>
          </a:prstGeom>
          <a:noFill/>
          <a:ln>
            <a:noFill/>
          </a:ln>
        </p:spPr>
        <p:txBody>
          <a:bodyPr wrap="square" rtlCol="0">
            <a:spAutoFit/>
          </a:bodyPr>
          <a:lstStyle/>
          <a:p>
            <a:pPr algn="ctr">
              <a:defRPr/>
            </a:pPr>
            <a:r>
              <a:rPr lang="ja-JP" altLang="en-US" sz="2800" dirty="0">
                <a:ln w="12700">
                  <a:solidFill>
                    <a:schemeClr val="bg1"/>
                  </a:solidFill>
                  <a:prstDash val="solid"/>
                </a:ln>
                <a:solidFill>
                  <a:schemeClr val="accent6"/>
                </a:solidFill>
                <a:effectLst>
                  <a:outerShdw blurRad="38100" dist="38100" dir="2700000" sx="99000" sy="99000" algn="tl">
                    <a:schemeClr val="bg1">
                      <a:alpha val="43000"/>
                    </a:schemeClr>
                  </a:outerShdw>
                </a:effectLst>
                <a:latin typeface="HGP明朝E" panose="02020900000000000000" pitchFamily="18" charset="-128"/>
                <a:ea typeface="HGP明朝E" panose="02020900000000000000" pitchFamily="18" charset="-128"/>
              </a:rPr>
              <a:t>見学</a:t>
            </a:r>
            <a:r>
              <a:rPr lang="ja-JP" altLang="ja-JP" sz="2800" dirty="0">
                <a:ln w="12700">
                  <a:solidFill>
                    <a:schemeClr val="bg1"/>
                  </a:solidFill>
                  <a:prstDash val="solid"/>
                </a:ln>
                <a:solidFill>
                  <a:schemeClr val="accent6"/>
                </a:solidFill>
                <a:effectLst>
                  <a:outerShdw blurRad="38100" dist="38100" dir="2700000" sx="99000" sy="99000" algn="tl">
                    <a:schemeClr val="bg1">
                      <a:alpha val="43000"/>
                    </a:schemeClr>
                  </a:outerShdw>
                </a:effectLst>
                <a:latin typeface="HGP明朝E" panose="02020900000000000000" pitchFamily="18" charset="-128"/>
                <a:ea typeface="HGP明朝E" panose="02020900000000000000" pitchFamily="18" charset="-128"/>
              </a:rPr>
              <a:t>ツアー</a:t>
            </a:r>
            <a:r>
              <a:rPr lang="ja-JP" altLang="en-US" sz="2800" dirty="0">
                <a:ln w="12700">
                  <a:solidFill>
                    <a:schemeClr val="bg1"/>
                  </a:solidFill>
                  <a:prstDash val="solid"/>
                </a:ln>
                <a:solidFill>
                  <a:schemeClr val="accent6"/>
                </a:solidFill>
                <a:effectLst>
                  <a:outerShdw blurRad="38100" dist="38100" dir="2700000" sx="99000" sy="99000" algn="tl">
                    <a:schemeClr val="bg1">
                      <a:alpha val="43000"/>
                    </a:schemeClr>
                  </a:outerShdw>
                </a:effectLst>
                <a:latin typeface="HGP明朝E" panose="02020900000000000000" pitchFamily="18" charset="-128"/>
                <a:ea typeface="HGP明朝E" panose="02020900000000000000" pitchFamily="18" charset="-128"/>
              </a:rPr>
              <a:t>レポート</a:t>
            </a:r>
            <a:endParaRPr lang="ja-JP" altLang="ja-JP" sz="2800" dirty="0">
              <a:ln w="12700">
                <a:solidFill>
                  <a:schemeClr val="bg1"/>
                </a:solidFill>
                <a:prstDash val="solid"/>
              </a:ln>
              <a:solidFill>
                <a:schemeClr val="accent6"/>
              </a:solidFill>
              <a:effectLst>
                <a:outerShdw blurRad="38100" dist="38100" dir="2700000" sx="99000" sy="99000" algn="tl">
                  <a:schemeClr val="bg1">
                    <a:alpha val="43000"/>
                  </a:schemeClr>
                </a:outerShdw>
              </a:effectLst>
              <a:latin typeface="HGP明朝E" panose="02020900000000000000" pitchFamily="18" charset="-128"/>
              <a:ea typeface="HGP明朝E" panose="02020900000000000000" pitchFamily="18" charset="-128"/>
            </a:endParaRPr>
          </a:p>
        </p:txBody>
      </p:sp>
      <p:pic>
        <p:nvPicPr>
          <p:cNvPr id="1028" name="Picture 4" descr="ãæ¥ç£èªåè» ããããã®ç»åæ¤ç´¢çµæ"/>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2489" y="2088971"/>
            <a:ext cx="1782067" cy="1311700"/>
          </a:xfrm>
          <a:prstGeom prst="rect">
            <a:avLst/>
          </a:prstGeom>
          <a:noFill/>
          <a:extLst>
            <a:ext uri="{909E8E84-426E-40DD-AFC4-6F175D3DCCD1}">
              <a14:hiddenFill xmlns:a14="http://schemas.microsoft.com/office/drawing/2010/main">
                <a:solidFill>
                  <a:srgbClr val="FFFFFF"/>
                </a:solidFill>
              </a14:hiddenFill>
            </a:ext>
          </a:extLst>
        </p:spPr>
      </p:pic>
      <p:pic>
        <p:nvPicPr>
          <p:cNvPr id="9" name="図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870160" y="3699389"/>
            <a:ext cx="1933456" cy="1450092"/>
          </a:xfrm>
          <a:prstGeom prst="rect">
            <a:avLst/>
          </a:prstGeom>
        </p:spPr>
      </p:pic>
      <p:pic>
        <p:nvPicPr>
          <p:cNvPr id="14" name="図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4831" y="5535256"/>
            <a:ext cx="1820409" cy="1365307"/>
          </a:xfrm>
          <a:prstGeom prst="rect">
            <a:avLst/>
          </a:prstGeom>
        </p:spPr>
      </p:pic>
      <p:pic>
        <p:nvPicPr>
          <p:cNvPr id="15" name="図 1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079062" y="7217446"/>
            <a:ext cx="1134059" cy="1260239"/>
          </a:xfrm>
          <a:prstGeom prst="rect">
            <a:avLst/>
          </a:prstGeom>
        </p:spPr>
      </p:pic>
      <p:sp>
        <p:nvSpPr>
          <p:cNvPr id="4" name="正方形/長方形 3"/>
          <p:cNvSpPr/>
          <p:nvPr/>
        </p:nvSpPr>
        <p:spPr>
          <a:xfrm>
            <a:off x="5425085" y="8141407"/>
            <a:ext cx="1576072" cy="400110"/>
          </a:xfrm>
          <a:prstGeom prst="rect">
            <a:avLst/>
          </a:prstGeom>
          <a:noFill/>
        </p:spPr>
        <p:txBody>
          <a:bodyPr wrap="none" lIns="91440" tIns="45720" rIns="91440" bIns="45720">
            <a:spAutoFit/>
          </a:bodyPr>
          <a:lstStyle/>
          <a:p>
            <a:pPr algn="ctr"/>
            <a:r>
              <a:rPr lang="ja-JP" altLang="en-US" sz="1000" b="1" dirty="0" smtClean="0">
                <a:ln w="3175" cmpd="sng">
                  <a:solidFill>
                    <a:schemeClr val="bg2">
                      <a:lumMod val="75000"/>
                    </a:schemeClr>
                  </a:solidFill>
                  <a:prstDash val="solid"/>
                  <a:miter lim="800000"/>
                </a:ln>
                <a:solidFill>
                  <a:schemeClr val="accent6"/>
                </a:solidFill>
                <a:effectLst>
                  <a:glow rad="101600">
                    <a:schemeClr val="tx1">
                      <a:alpha val="60000"/>
                    </a:schemeClr>
                  </a:glow>
                  <a:outerShdw blurRad="55000" dist="50800" dir="5400000" algn="tl">
                    <a:srgbClr val="000000">
                      <a:alpha val="33000"/>
                    </a:srgbClr>
                  </a:outerShdw>
                </a:effectLst>
                <a:latin typeface="HGP創英角ｺﾞｼｯｸUB" panose="020B0900000000000000" pitchFamily="50" charset="-128"/>
                <a:ea typeface="HGP創英角ｺﾞｼｯｸUB" panose="020B0900000000000000" pitchFamily="50" charset="-128"/>
              </a:rPr>
              <a:t>ご協力いただき</a:t>
            </a:r>
            <a:endParaRPr lang="en-US" altLang="ja-JP" sz="1000" b="1" dirty="0" smtClean="0">
              <a:ln w="3175" cmpd="sng">
                <a:solidFill>
                  <a:schemeClr val="bg2">
                    <a:lumMod val="75000"/>
                  </a:schemeClr>
                </a:solidFill>
                <a:prstDash val="solid"/>
                <a:miter lim="800000"/>
              </a:ln>
              <a:solidFill>
                <a:schemeClr val="accent6"/>
              </a:solidFill>
              <a:effectLst>
                <a:glow rad="101600">
                  <a:schemeClr val="tx1">
                    <a:alpha val="60000"/>
                  </a:schemeClr>
                </a:glow>
                <a:outerShdw blurRad="55000" dist="50800" dir="5400000" algn="tl">
                  <a:srgbClr val="000000">
                    <a:alpha val="33000"/>
                  </a:srgbClr>
                </a:outerShdw>
              </a:effectLst>
              <a:latin typeface="HGP創英角ｺﾞｼｯｸUB" panose="020B0900000000000000" pitchFamily="50" charset="-128"/>
              <a:ea typeface="HGP創英角ｺﾞｼｯｸUB" panose="020B0900000000000000" pitchFamily="50" charset="-128"/>
            </a:endParaRPr>
          </a:p>
          <a:p>
            <a:pPr algn="ctr"/>
            <a:r>
              <a:rPr lang="ja-JP" altLang="en-US" sz="1000" b="1" dirty="0" smtClean="0">
                <a:ln w="3175" cmpd="sng">
                  <a:solidFill>
                    <a:schemeClr val="bg2">
                      <a:lumMod val="75000"/>
                    </a:schemeClr>
                  </a:solidFill>
                  <a:prstDash val="solid"/>
                  <a:miter lim="800000"/>
                </a:ln>
                <a:solidFill>
                  <a:schemeClr val="accent6"/>
                </a:solidFill>
                <a:effectLst>
                  <a:glow rad="101600">
                    <a:schemeClr val="tx1">
                      <a:alpha val="60000"/>
                    </a:schemeClr>
                  </a:glow>
                  <a:outerShdw blurRad="55000" dist="50800" dir="5400000" algn="tl">
                    <a:srgbClr val="000000">
                      <a:alpha val="33000"/>
                    </a:srgbClr>
                  </a:outerShdw>
                </a:effectLst>
                <a:latin typeface="HGP創英角ｺﾞｼｯｸUB" panose="020B0900000000000000" pitchFamily="50" charset="-128"/>
                <a:ea typeface="HGP創英角ｺﾞｼｯｸUB" panose="020B0900000000000000" pitchFamily="50" charset="-128"/>
              </a:rPr>
              <a:t>ありがとうございました！</a:t>
            </a:r>
            <a:endParaRPr lang="ja-JP" altLang="en-US" sz="1000" b="1" dirty="0">
              <a:ln w="3175" cmpd="sng">
                <a:solidFill>
                  <a:schemeClr val="bg2">
                    <a:lumMod val="75000"/>
                  </a:schemeClr>
                </a:solidFill>
                <a:prstDash val="solid"/>
                <a:miter lim="800000"/>
              </a:ln>
              <a:solidFill>
                <a:schemeClr val="accent6"/>
              </a:solidFill>
              <a:effectLst>
                <a:glow rad="101600">
                  <a:schemeClr val="tx1">
                    <a:alpha val="60000"/>
                  </a:schemeClr>
                </a:glow>
                <a:outerShdw blurRad="55000" dist="50800" dir="5400000" algn="tl">
                  <a:srgbClr val="000000">
                    <a:alpha val="33000"/>
                  </a:srgbClr>
                </a:outerShdw>
              </a:effectLst>
              <a:latin typeface="HGP創英角ｺﾞｼｯｸUB" panose="020B0900000000000000" pitchFamily="50" charset="-128"/>
              <a:ea typeface="HGP創英角ｺﾞｼｯｸUB" panose="020B0900000000000000" pitchFamily="50" charset="-128"/>
            </a:endParaRPr>
          </a:p>
        </p:txBody>
      </p:sp>
      <p:sp>
        <p:nvSpPr>
          <p:cNvPr id="17" name="テキスト ボックス 16"/>
          <p:cNvSpPr txBox="1"/>
          <p:nvPr/>
        </p:nvSpPr>
        <p:spPr>
          <a:xfrm>
            <a:off x="2243036" y="1144972"/>
            <a:ext cx="1361270" cy="646331"/>
          </a:xfrm>
          <a:prstGeom prst="rect">
            <a:avLst/>
          </a:prstGeom>
          <a:noFill/>
        </p:spPr>
        <p:txBody>
          <a:bodyPr wrap="none" rtlCol="0">
            <a:spAutoFit/>
          </a:bodyPr>
          <a:lstStyle/>
          <a:p>
            <a:pPr algn="ctr"/>
            <a:r>
              <a:rPr lang="ja-JP" altLang="en-US" dirty="0" smtClean="0">
                <a:solidFill>
                  <a:schemeClr val="bg1"/>
                </a:solidFill>
                <a:latin typeface="HGP明朝E" panose="02020900000000000000" pitchFamily="18" charset="-128"/>
                <a:ea typeface="HGP明朝E" panose="02020900000000000000" pitchFamily="18" charset="-128"/>
                <a:cs typeface="Aharoni" panose="02010803020104030203" pitchFamily="2" charset="-79"/>
              </a:rPr>
              <a:t>㈱タンガロイ</a:t>
            </a:r>
            <a:endParaRPr lang="en-US" altLang="ja-JP" dirty="0" smtClean="0">
              <a:solidFill>
                <a:schemeClr val="bg1"/>
              </a:solidFill>
              <a:latin typeface="HGP明朝E" panose="02020900000000000000" pitchFamily="18" charset="-128"/>
              <a:ea typeface="HGP明朝E" panose="02020900000000000000" pitchFamily="18" charset="-128"/>
              <a:cs typeface="Aharoni" panose="02010803020104030203" pitchFamily="2" charset="-79"/>
            </a:endParaRPr>
          </a:p>
          <a:p>
            <a:pPr algn="ctr"/>
            <a:r>
              <a:rPr kumimoji="1" lang="ja-JP" altLang="en-US" dirty="0" smtClean="0">
                <a:solidFill>
                  <a:schemeClr val="bg1"/>
                </a:solidFill>
                <a:latin typeface="HGP明朝E" panose="02020900000000000000" pitchFamily="18" charset="-128"/>
                <a:ea typeface="HGP明朝E" panose="02020900000000000000" pitchFamily="18" charset="-128"/>
                <a:cs typeface="Aharoni" panose="02010803020104030203" pitchFamily="2" charset="-79"/>
              </a:rPr>
              <a:t>いわき工場</a:t>
            </a:r>
            <a:endParaRPr kumimoji="1" lang="ja-JP" altLang="en-US" dirty="0">
              <a:solidFill>
                <a:schemeClr val="bg1"/>
              </a:solidFill>
              <a:latin typeface="HGP明朝E" panose="02020900000000000000" pitchFamily="18" charset="-128"/>
              <a:ea typeface="HGP明朝E" panose="02020900000000000000" pitchFamily="18" charset="-128"/>
              <a:cs typeface="Aharoni" panose="02010803020104030203" pitchFamily="2" charset="-79"/>
            </a:endParaRPr>
          </a:p>
        </p:txBody>
      </p:sp>
    </p:spTree>
    <p:extLst>
      <p:ext uri="{BB962C8B-B14F-4D97-AF65-F5344CB8AC3E}">
        <p14:creationId xmlns:p14="http://schemas.microsoft.com/office/powerpoint/2010/main" val="1057617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Autum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TC102455610[[fn=秋]]</Template>
  <TotalTime>719</TotalTime>
  <Words>435</Words>
  <Application>Microsoft Office PowerPoint</Application>
  <PresentationFormat>画面に合わせる (4:3)</PresentationFormat>
  <Paragraphs>36</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HGP創英角ｺﾞｼｯｸUB</vt:lpstr>
      <vt:lpstr>HGP明朝E</vt:lpstr>
      <vt:lpstr>ＭＳ ゴシック</vt:lpstr>
      <vt:lpstr>Aharoni</vt:lpstr>
      <vt:lpstr>Arial</vt:lpstr>
      <vt:lpstr>Courier New</vt:lpstr>
      <vt:lpstr>Trebuchet MS</vt:lpstr>
      <vt:lpstr>Verdana</vt:lpstr>
      <vt:lpstr>Wingdings 2</vt:lpstr>
      <vt:lpstr>Autumn</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FJ-USER</dc:creator>
  <cp:lastModifiedBy>wst0009</cp:lastModifiedBy>
  <cp:revision>51</cp:revision>
  <cp:lastPrinted>2015-08-03T01:20:55Z</cp:lastPrinted>
  <dcterms:created xsi:type="dcterms:W3CDTF">2014-11-27T09:05:37Z</dcterms:created>
  <dcterms:modified xsi:type="dcterms:W3CDTF">2018-08-05T23:43:09Z</dcterms:modified>
</cp:coreProperties>
</file>