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99"/>
    <a:srgbClr val="66FFFF"/>
    <a:srgbClr val="00CC99"/>
    <a:srgbClr val="FF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80" autoAdjust="0"/>
    <p:restoredTop sz="86410" autoAdjust="0"/>
  </p:normalViewPr>
  <p:slideViewPr>
    <p:cSldViewPr snapToGrid="0">
      <p:cViewPr varScale="1">
        <p:scale>
          <a:sx n="49" d="100"/>
          <a:sy n="49" d="100"/>
        </p:scale>
        <p:origin x="60" y="10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8" d="100"/>
          <a:sy n="118" d="100"/>
        </p:scale>
        <p:origin x="1248"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BA75AC3-2E79-4656-BF0B-3940589AC566}" type="datetimeFigureOut">
              <a:rPr kumimoji="1" lang="ja-JP" altLang="en-US" smtClean="0"/>
              <a:t>2019/8/2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6FE43-72D8-4547-BB0B-C26D541D0FCC}" type="slidenum">
              <a:rPr kumimoji="1" lang="ja-JP" altLang="en-US" smtClean="0"/>
              <a:t>‹#›</a:t>
            </a:fld>
            <a:endParaRPr kumimoji="1" lang="ja-JP" altLang="en-US"/>
          </a:p>
        </p:txBody>
      </p:sp>
    </p:spTree>
    <p:extLst>
      <p:ext uri="{BB962C8B-B14F-4D97-AF65-F5344CB8AC3E}">
        <p14:creationId xmlns:p14="http://schemas.microsoft.com/office/powerpoint/2010/main" val="1039564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42CBC15-0B62-4938-BC34-C3050A9604C2}" type="datetimeFigureOut">
              <a:rPr kumimoji="1" lang="ja-JP" altLang="en-US" smtClean="0"/>
              <a:t>2019/8/2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76BE5-21F8-4EBE-AFB8-F0280BAB8EC6}" type="slidenum">
              <a:rPr kumimoji="1" lang="ja-JP" altLang="en-US" smtClean="0"/>
              <a:t>‹#›</a:t>
            </a:fld>
            <a:endParaRPr kumimoji="1" lang="ja-JP" altLang="en-US"/>
          </a:p>
        </p:txBody>
      </p:sp>
    </p:spTree>
    <p:extLst>
      <p:ext uri="{BB962C8B-B14F-4D97-AF65-F5344CB8AC3E}">
        <p14:creationId xmlns:p14="http://schemas.microsoft.com/office/powerpoint/2010/main" val="15524457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2682789" y="4607820"/>
            <a:ext cx="2102923" cy="1301522"/>
          </a:xfrm>
          <a:prstGeom prst="rect">
            <a:avLst/>
          </a:prstGeom>
        </p:spPr>
      </p:pic>
      <p:pic>
        <p:nvPicPr>
          <p:cNvPr id="11" name="図 10"/>
          <p:cNvPicPr>
            <a:picLocks noChangeAspect="1"/>
          </p:cNvPicPr>
          <p:nvPr/>
        </p:nvPicPr>
        <p:blipFill>
          <a:blip r:embed="rId4"/>
          <a:stretch>
            <a:fillRect/>
          </a:stretch>
        </p:blipFill>
        <p:spPr>
          <a:xfrm>
            <a:off x="4456493" y="4546962"/>
            <a:ext cx="2404971" cy="1381776"/>
          </a:xfrm>
          <a:prstGeom prst="rect">
            <a:avLst/>
          </a:prstGeom>
        </p:spPr>
      </p:pic>
      <p:pic>
        <p:nvPicPr>
          <p:cNvPr id="10" name="図 9"/>
          <p:cNvPicPr>
            <a:picLocks noChangeAspect="1"/>
          </p:cNvPicPr>
          <p:nvPr/>
        </p:nvPicPr>
        <p:blipFill>
          <a:blip r:embed="rId5"/>
          <a:stretch>
            <a:fillRect/>
          </a:stretch>
        </p:blipFill>
        <p:spPr>
          <a:xfrm>
            <a:off x="-2" y="4596503"/>
            <a:ext cx="3012010" cy="1332235"/>
          </a:xfrm>
          <a:prstGeom prst="rect">
            <a:avLst/>
          </a:prstGeom>
        </p:spPr>
      </p:pic>
      <p:pic>
        <p:nvPicPr>
          <p:cNvPr id="6" name="図 5"/>
          <p:cNvPicPr>
            <a:picLocks noChangeAspect="1"/>
          </p:cNvPicPr>
          <p:nvPr/>
        </p:nvPicPr>
        <p:blipFill>
          <a:blip r:embed="rId6"/>
          <a:stretch>
            <a:fillRect/>
          </a:stretch>
        </p:blipFill>
        <p:spPr>
          <a:xfrm>
            <a:off x="4062095" y="928098"/>
            <a:ext cx="2795905" cy="1835663"/>
          </a:xfrm>
          <a:prstGeom prst="rect">
            <a:avLst/>
          </a:prstGeom>
        </p:spPr>
      </p:pic>
      <p:sp>
        <p:nvSpPr>
          <p:cNvPr id="4" name="スライド番号プレースホルダー 3"/>
          <p:cNvSpPr>
            <a:spLocks noGrp="1"/>
          </p:cNvSpPr>
          <p:nvPr>
            <p:ph type="sldNum" sz="quarter" idx="10"/>
          </p:nvPr>
        </p:nvSpPr>
        <p:spPr/>
        <p:txBody>
          <a:bodyPr/>
          <a:lstStyle/>
          <a:p>
            <a:r>
              <a:rPr kumimoji="1" lang="en-US" altLang="ja-JP" dirty="0" smtClean="0"/>
              <a:t> </a:t>
            </a:r>
          </a:p>
          <a:p>
            <a:endParaRPr kumimoji="1" lang="ja-JP" altLang="en-US" dirty="0"/>
          </a:p>
        </p:txBody>
      </p:sp>
      <p:sp>
        <p:nvSpPr>
          <p:cNvPr id="5" name="テキスト ボックス 4"/>
          <p:cNvSpPr txBox="1"/>
          <p:nvPr/>
        </p:nvSpPr>
        <p:spPr>
          <a:xfrm>
            <a:off x="605791" y="525780"/>
            <a:ext cx="184731" cy="369332"/>
          </a:xfrm>
          <a:prstGeom prst="rect">
            <a:avLst/>
          </a:prstGeom>
          <a:noFill/>
        </p:spPr>
        <p:txBody>
          <a:bodyPr wrap="none" rtlCol="0">
            <a:spAutoFit/>
          </a:bodyPr>
          <a:lstStyle/>
          <a:p>
            <a:endParaRPr kumimoji="1" lang="ja-JP" altLang="en-US" dirty="0"/>
          </a:p>
        </p:txBody>
      </p:sp>
      <p:pic>
        <p:nvPicPr>
          <p:cNvPr id="18" name="Picture 80"/>
          <p:cNvPicPr>
            <a:picLocks noChangeAspect="1" noChangeArrowheads="1"/>
          </p:cNvPicPr>
          <p:nvPr/>
        </p:nvPicPr>
        <p:blipFill>
          <a:blip r:embed="rId7" cstate="print">
            <a:extLst>
              <a:ext uri="{28A0092B-C50C-407E-A947-70E740481C1C}">
                <a14:useLocalDpi xmlns:a14="http://schemas.microsoft.com/office/drawing/2010/main" val="0"/>
              </a:ext>
            </a:extLst>
          </a:blip>
          <a:srcRect t="34328"/>
          <a:stretch>
            <a:fillRect/>
          </a:stretch>
        </p:blipFill>
        <p:spPr bwMode="auto">
          <a:xfrm>
            <a:off x="605791" y="8728048"/>
            <a:ext cx="21939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0" name="図 19"/>
          <p:cNvPicPr>
            <a:picLocks noChangeAspect="1"/>
          </p:cNvPicPr>
          <p:nvPr/>
        </p:nvPicPr>
        <p:blipFill>
          <a:blip r:embed="rId8"/>
          <a:stretch>
            <a:fillRect/>
          </a:stretch>
        </p:blipFill>
        <p:spPr>
          <a:xfrm>
            <a:off x="2942814" y="8527979"/>
            <a:ext cx="4048095" cy="512108"/>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56" y="8557467"/>
            <a:ext cx="518925" cy="381107"/>
          </a:xfrm>
          <a:prstGeom prst="rect">
            <a:avLst/>
          </a:prstGeom>
        </p:spPr>
      </p:pic>
      <p:sp>
        <p:nvSpPr>
          <p:cNvPr id="23" name="テキスト ボックス 22"/>
          <p:cNvSpPr txBox="1"/>
          <p:nvPr/>
        </p:nvSpPr>
        <p:spPr>
          <a:xfrm>
            <a:off x="548681" y="8485899"/>
            <a:ext cx="2193924" cy="230832"/>
          </a:xfrm>
          <a:prstGeom prst="rect">
            <a:avLst/>
          </a:prstGeom>
          <a:noFill/>
        </p:spPr>
        <p:txBody>
          <a:bodyPr wrap="square">
            <a:spAutoFit/>
          </a:bodyPr>
          <a:lstStyle/>
          <a:p>
            <a:pPr algn="dist">
              <a:defRPr/>
            </a:pPr>
            <a:r>
              <a:rPr lang="ja-JP" altLang="en-US" sz="900" b="1" dirty="0" smtClean="0">
                <a:latin typeface="+mn-ea"/>
                <a:ea typeface="+mn-ea"/>
              </a:rPr>
              <a:t>ふくしまモノづくり</a:t>
            </a:r>
            <a:r>
              <a:rPr lang="ja-JP" altLang="en-US" sz="900" b="1" dirty="0">
                <a:latin typeface="+mn-ea"/>
                <a:ea typeface="+mn-ea"/>
              </a:rPr>
              <a:t>サポーター</a:t>
            </a:r>
          </a:p>
        </p:txBody>
      </p:sp>
      <p:sp>
        <p:nvSpPr>
          <p:cNvPr id="27" name="四角形吹き出し 26"/>
          <p:cNvSpPr/>
          <p:nvPr/>
        </p:nvSpPr>
        <p:spPr>
          <a:xfrm>
            <a:off x="1624" y="1273201"/>
            <a:ext cx="4053541" cy="1343077"/>
          </a:xfrm>
          <a:prstGeom prst="wedgeRectCallout">
            <a:avLst>
              <a:gd name="adj1" fmla="val -49787"/>
              <a:gd name="adj2" fmla="val -18114"/>
            </a:avLst>
          </a:prstGeom>
          <a:solidFill>
            <a:schemeClr val="accent4">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100" dirty="0">
              <a:solidFill>
                <a:schemeClr val="tx1"/>
              </a:solidFill>
              <a:latin typeface="HGP明朝E" panose="02020900000000000000" pitchFamily="18" charset="-128"/>
              <a:ea typeface="HGP明朝E" panose="02020900000000000000" pitchFamily="18" charset="-128"/>
            </a:endParaRPr>
          </a:p>
          <a:p>
            <a:r>
              <a:rPr lang="ja-JP" altLang="en-US" sz="1200" dirty="0" smtClean="0">
                <a:solidFill>
                  <a:schemeClr val="tx1"/>
                </a:solidFill>
                <a:latin typeface="HGP明朝E" panose="02020900000000000000" pitchFamily="18" charset="-128"/>
                <a:ea typeface="HGP明朝E" panose="02020900000000000000" pitchFamily="18" charset="-128"/>
              </a:rPr>
              <a:t>　</a:t>
            </a:r>
            <a:r>
              <a:rPr lang="en-US" altLang="ja-JP" sz="1200" dirty="0" smtClean="0">
                <a:solidFill>
                  <a:schemeClr val="tx1"/>
                </a:solidFill>
                <a:latin typeface="HGP明朝E" panose="02020900000000000000" pitchFamily="18" charset="-128"/>
                <a:ea typeface="HGP明朝E" panose="02020900000000000000" pitchFamily="18" charset="-128"/>
              </a:rPr>
              <a:t>YKKAP</a:t>
            </a:r>
            <a:r>
              <a:rPr lang="ja-JP" altLang="en-US" sz="1200" dirty="0" smtClean="0">
                <a:solidFill>
                  <a:schemeClr val="tx1"/>
                </a:solidFill>
                <a:latin typeface="HGP明朝E" panose="02020900000000000000" pitchFamily="18" charset="-128"/>
                <a:ea typeface="HGP明朝E" panose="02020900000000000000" pitchFamily="18" charset="-128"/>
              </a:rPr>
              <a:t>株式会社</a:t>
            </a:r>
            <a:endParaRPr lang="en-US" altLang="ja-JP" sz="1200" dirty="0" smtClean="0">
              <a:solidFill>
                <a:schemeClr val="tx1"/>
              </a:solidFill>
              <a:latin typeface="HGP明朝E" panose="02020900000000000000" pitchFamily="18" charset="-128"/>
              <a:ea typeface="HGP明朝E" panose="02020900000000000000" pitchFamily="18" charset="-128"/>
            </a:endParaRPr>
          </a:p>
          <a:p>
            <a:r>
              <a:rPr lang="ja-JP" altLang="en-US" sz="1200" dirty="0" smtClean="0">
                <a:solidFill>
                  <a:schemeClr val="tx1"/>
                </a:solidFill>
                <a:latin typeface="HGP明朝E" panose="02020900000000000000" pitchFamily="18" charset="-128"/>
                <a:ea typeface="HGP明朝E" panose="02020900000000000000" pitchFamily="18" charset="-128"/>
              </a:rPr>
              <a:t>　　　東北製造所</a:t>
            </a:r>
            <a:endParaRPr lang="en-US" altLang="ja-JP" sz="1200" dirty="0" smtClean="0">
              <a:solidFill>
                <a:schemeClr val="tx1"/>
              </a:solidFill>
              <a:latin typeface="HGP明朝E" panose="02020900000000000000" pitchFamily="18" charset="-128"/>
              <a:ea typeface="HGP明朝E" panose="02020900000000000000" pitchFamily="18" charset="-128"/>
            </a:endParaRPr>
          </a:p>
          <a:p>
            <a:r>
              <a:rPr lang="ja-JP" altLang="en-US" sz="1200" dirty="0" smtClean="0">
                <a:solidFill>
                  <a:schemeClr val="tx1"/>
                </a:solidFill>
                <a:latin typeface="HGP明朝E" panose="02020900000000000000" pitchFamily="18" charset="-128"/>
                <a:ea typeface="HGP明朝E" panose="02020900000000000000" pitchFamily="18" charset="-128"/>
              </a:rPr>
              <a:t>　　　　　　　　　　　　　　　　　　　　　（御参加企業数）・・・</a:t>
            </a:r>
            <a:r>
              <a:rPr lang="en-US" altLang="ja-JP" sz="1200" dirty="0" smtClean="0">
                <a:solidFill>
                  <a:schemeClr val="tx1"/>
                </a:solidFill>
                <a:latin typeface="HGP明朝E" panose="02020900000000000000" pitchFamily="18" charset="-128"/>
                <a:ea typeface="HGP明朝E" panose="02020900000000000000" pitchFamily="18" charset="-128"/>
              </a:rPr>
              <a:t>10</a:t>
            </a:r>
            <a:r>
              <a:rPr lang="ja-JP" altLang="en-US" sz="1200" dirty="0" smtClean="0">
                <a:solidFill>
                  <a:schemeClr val="tx1"/>
                </a:solidFill>
                <a:latin typeface="HGP明朝E" panose="02020900000000000000" pitchFamily="18" charset="-128"/>
                <a:ea typeface="HGP明朝E" panose="02020900000000000000" pitchFamily="18" charset="-128"/>
              </a:rPr>
              <a:t>社</a:t>
            </a:r>
            <a:endParaRPr lang="en-US" altLang="ja-JP" sz="1200" dirty="0">
              <a:solidFill>
                <a:schemeClr val="bg2">
                  <a:lumMod val="75000"/>
                </a:schemeClr>
              </a:solidFill>
              <a:effectLst>
                <a:glow rad="63500">
                  <a:schemeClr val="accent5">
                    <a:satMod val="175000"/>
                    <a:alpha val="40000"/>
                  </a:schemeClr>
                </a:glow>
              </a:effectLst>
              <a:latin typeface="HGP明朝E" panose="02020900000000000000" pitchFamily="18" charset="-128"/>
              <a:ea typeface="HGP明朝E" panose="02020900000000000000" pitchFamily="18" charset="-128"/>
            </a:endParaRPr>
          </a:p>
          <a:p>
            <a:r>
              <a:rPr lang="ja-JP" altLang="en-US" sz="1200" dirty="0" smtClean="0">
                <a:solidFill>
                  <a:schemeClr val="tx1"/>
                </a:solidFill>
                <a:latin typeface="HGP明朝E" panose="02020900000000000000" pitchFamily="18" charset="-128"/>
                <a:ea typeface="HGP明朝E" panose="02020900000000000000" pitchFamily="18" charset="-128"/>
              </a:rPr>
              <a:t>・工場概要の説明　　　　　　　　　　　（御参加人数）・・・</a:t>
            </a:r>
            <a:r>
              <a:rPr lang="en-US" altLang="ja-JP" sz="1200" dirty="0" smtClean="0">
                <a:solidFill>
                  <a:schemeClr val="tx1"/>
                </a:solidFill>
                <a:latin typeface="HGP明朝E" panose="02020900000000000000" pitchFamily="18" charset="-128"/>
                <a:ea typeface="HGP明朝E" panose="02020900000000000000" pitchFamily="18" charset="-128"/>
              </a:rPr>
              <a:t>25</a:t>
            </a:r>
            <a:r>
              <a:rPr lang="ja-JP" altLang="en-US" sz="1200" dirty="0" smtClean="0">
                <a:solidFill>
                  <a:schemeClr val="tx1"/>
                </a:solidFill>
                <a:latin typeface="HGP明朝E" panose="02020900000000000000" pitchFamily="18" charset="-128"/>
                <a:ea typeface="HGP明朝E" panose="02020900000000000000" pitchFamily="18" charset="-128"/>
              </a:rPr>
              <a:t>名</a:t>
            </a:r>
            <a:endParaRPr lang="en-US" altLang="ja-JP" sz="1200" dirty="0">
              <a:solidFill>
                <a:schemeClr val="tx1"/>
              </a:solidFill>
              <a:latin typeface="HGP明朝E" panose="02020900000000000000" pitchFamily="18" charset="-128"/>
              <a:ea typeface="HGP明朝E" panose="02020900000000000000" pitchFamily="18" charset="-128"/>
            </a:endParaRPr>
          </a:p>
          <a:p>
            <a:r>
              <a:rPr lang="ja-JP" altLang="en-US" sz="1200" dirty="0" smtClean="0">
                <a:solidFill>
                  <a:schemeClr val="tx1"/>
                </a:solidFill>
                <a:latin typeface="HGP明朝E" panose="02020900000000000000" pitchFamily="18" charset="-128"/>
                <a:ea typeface="HGP明朝E" panose="02020900000000000000" pitchFamily="18" charset="-128"/>
              </a:rPr>
              <a:t>・地域環境づくりへの取り組み　　　</a:t>
            </a:r>
            <a:endParaRPr lang="en-US" altLang="ja-JP" sz="1200" dirty="0" smtClean="0">
              <a:solidFill>
                <a:schemeClr val="tx1"/>
              </a:solidFill>
              <a:latin typeface="HGP明朝E" panose="02020900000000000000" pitchFamily="18" charset="-128"/>
              <a:ea typeface="HGP明朝E" panose="02020900000000000000" pitchFamily="18" charset="-128"/>
            </a:endParaRPr>
          </a:p>
          <a:p>
            <a:r>
              <a:rPr lang="ja-JP" altLang="en-US" sz="1200" dirty="0" smtClean="0">
                <a:solidFill>
                  <a:schemeClr val="tx1"/>
                </a:solidFill>
                <a:latin typeface="HGP明朝E" panose="02020900000000000000" pitchFamily="18" charset="-128"/>
                <a:ea typeface="HGP明朝E" panose="02020900000000000000" pitchFamily="18" charset="-128"/>
              </a:rPr>
              <a:t>・製造ライン見学</a:t>
            </a:r>
            <a:endParaRPr lang="en-US" altLang="ja-JP" sz="1200" dirty="0" smtClean="0">
              <a:solidFill>
                <a:schemeClr val="tx1"/>
              </a:solidFill>
              <a:latin typeface="HGP明朝E" panose="02020900000000000000" pitchFamily="18" charset="-128"/>
              <a:ea typeface="HGP明朝E" panose="02020900000000000000" pitchFamily="18" charset="-128"/>
            </a:endParaRPr>
          </a:p>
          <a:p>
            <a:pPr algn="ctr"/>
            <a:endParaRPr lang="en-US" altLang="ja-JP" sz="1050" dirty="0" smtClean="0">
              <a:solidFill>
                <a:schemeClr val="tx1"/>
              </a:solidFill>
              <a:latin typeface="HGP明朝E" panose="02020900000000000000" pitchFamily="18" charset="-128"/>
              <a:ea typeface="HGP明朝E" panose="02020900000000000000" pitchFamily="18" charset="-128"/>
            </a:endParaRPr>
          </a:p>
          <a:p>
            <a:pPr algn="ctr"/>
            <a:endParaRPr lang="en-US" altLang="ja-JP" sz="1050" dirty="0" smtClean="0">
              <a:solidFill>
                <a:schemeClr val="tx1"/>
              </a:solidFill>
              <a:latin typeface="HGP明朝E" panose="02020900000000000000" pitchFamily="18" charset="-128"/>
              <a:ea typeface="HGP明朝E" panose="02020900000000000000" pitchFamily="18" charset="-128"/>
            </a:endParaRPr>
          </a:p>
        </p:txBody>
      </p:sp>
      <p:sp>
        <p:nvSpPr>
          <p:cNvPr id="32" name="テキスト ボックス 31"/>
          <p:cNvSpPr txBox="1"/>
          <p:nvPr/>
        </p:nvSpPr>
        <p:spPr>
          <a:xfrm>
            <a:off x="0" y="2534400"/>
            <a:ext cx="6851070" cy="2062103"/>
          </a:xfrm>
          <a:prstGeom prst="rect">
            <a:avLst/>
          </a:prstGeom>
          <a:solidFill>
            <a:schemeClr val="accent4">
              <a:lumMod val="20000"/>
              <a:lumOff val="8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ja-JP" sz="1400" dirty="0" smtClean="0">
                <a:solidFill>
                  <a:srgbClr val="002060"/>
                </a:solidFill>
                <a:latin typeface="HGP創英角ｺﾞｼｯｸUB" panose="020B0900000000000000" pitchFamily="50" charset="-128"/>
                <a:ea typeface="HGP創英角ｺﾞｼｯｸUB" panose="020B0900000000000000" pitchFamily="50" charset="-128"/>
              </a:rPr>
              <a:t>お陰</a:t>
            </a:r>
            <a:r>
              <a:rPr lang="ja-JP" altLang="ja-JP" sz="1400" dirty="0">
                <a:solidFill>
                  <a:srgbClr val="002060"/>
                </a:solidFill>
                <a:latin typeface="HGP創英角ｺﾞｼｯｸUB" panose="020B0900000000000000" pitchFamily="50" charset="-128"/>
                <a:ea typeface="HGP創英角ｺﾞｼｯｸUB" panose="020B0900000000000000" pitchFamily="50" charset="-128"/>
              </a:rPr>
              <a:t>様でエイティック工場見学バスツアーは</a:t>
            </a:r>
            <a:r>
              <a:rPr lang="ja-JP" altLang="ja-JP" sz="1400" dirty="0" smtClean="0">
                <a:solidFill>
                  <a:srgbClr val="002060"/>
                </a:solidFill>
                <a:latin typeface="HGP創英角ｺﾞｼｯｸUB" panose="020B0900000000000000" pitchFamily="50" charset="-128"/>
                <a:ea typeface="HGP創英角ｺﾞｼｯｸUB" panose="020B0900000000000000" pitchFamily="50" charset="-128"/>
              </a:rPr>
              <a:t>第１</a:t>
            </a:r>
            <a:r>
              <a:rPr lang="en-US" altLang="ja-JP" sz="1400" dirty="0">
                <a:solidFill>
                  <a:srgbClr val="002060"/>
                </a:solidFill>
                <a:latin typeface="HGP創英角ｺﾞｼｯｸUB" panose="020B0900000000000000" pitchFamily="50" charset="-128"/>
                <a:ea typeface="HGP創英角ｺﾞｼｯｸUB" panose="020B0900000000000000" pitchFamily="50" charset="-128"/>
              </a:rPr>
              <a:t>6</a:t>
            </a:r>
            <a:r>
              <a:rPr lang="ja-JP" altLang="ja-JP" sz="1400" dirty="0" smtClean="0">
                <a:solidFill>
                  <a:srgbClr val="002060"/>
                </a:solidFill>
                <a:latin typeface="HGP創英角ｺﾞｼｯｸUB" panose="020B0900000000000000" pitchFamily="50" charset="-128"/>
                <a:ea typeface="HGP創英角ｺﾞｼｯｸUB" panose="020B0900000000000000" pitchFamily="50" charset="-128"/>
              </a:rPr>
              <a:t>回目を迎える</a:t>
            </a:r>
            <a:r>
              <a:rPr lang="ja-JP" altLang="ja-JP" sz="1400" dirty="0">
                <a:solidFill>
                  <a:srgbClr val="002060"/>
                </a:solidFill>
                <a:latin typeface="HGP創英角ｺﾞｼｯｸUB" panose="020B0900000000000000" pitchFamily="50" charset="-128"/>
                <a:ea typeface="HGP創英角ｺﾞｼｯｸUB" panose="020B0900000000000000" pitchFamily="50" charset="-128"/>
              </a:rPr>
              <a:t>事ができました</a:t>
            </a:r>
            <a:r>
              <a:rPr lang="ja-JP" altLang="ja-JP" sz="1400" dirty="0" smtClean="0">
                <a:solidFill>
                  <a:srgbClr val="002060"/>
                </a:solidFill>
                <a:latin typeface="HGP創英角ｺﾞｼｯｸUB" panose="020B0900000000000000" pitchFamily="50" charset="-128"/>
                <a:ea typeface="HGP創英角ｺﾞｼｯｸUB" panose="020B0900000000000000" pitchFamily="50" charset="-128"/>
              </a:rPr>
              <a:t>。</a:t>
            </a:r>
            <a:endParaRPr lang="en-US" altLang="ja-JP" sz="1400" dirty="0" smtClean="0">
              <a:solidFill>
                <a:srgbClr val="002060"/>
              </a:solidFill>
              <a:latin typeface="HGP創英角ｺﾞｼｯｸUB" panose="020B0900000000000000" pitchFamily="50" charset="-128"/>
              <a:ea typeface="HGP創英角ｺﾞｼｯｸUB" panose="020B0900000000000000" pitchFamily="50" charset="-128"/>
            </a:endParaRPr>
          </a:p>
          <a:p>
            <a:r>
              <a:rPr lang="ja-JP" altLang="en-US" sz="1400" dirty="0" smtClean="0">
                <a:solidFill>
                  <a:srgbClr val="002060"/>
                </a:solidFill>
                <a:latin typeface="HGP創英角ｺﾞｼｯｸUB" panose="020B0900000000000000" pitchFamily="50" charset="-128"/>
                <a:ea typeface="HGP創英角ｺﾞｼｯｸUB" panose="020B0900000000000000" pitchFamily="50" charset="-128"/>
              </a:rPr>
              <a:t>これもひとえに皆様のご協力のおかげです。ありがとうございます！！</a:t>
            </a:r>
            <a:endParaRPr lang="en-US" altLang="ja-JP" sz="1400" dirty="0">
              <a:solidFill>
                <a:srgbClr val="002060"/>
              </a:solidFill>
              <a:latin typeface="HGP創英角ｺﾞｼｯｸUB" panose="020B0900000000000000" pitchFamily="50" charset="-128"/>
              <a:ea typeface="HGP創英角ｺﾞｼｯｸUB" panose="020B0900000000000000" pitchFamily="50" charset="-128"/>
            </a:endParaRPr>
          </a:p>
          <a:p>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今回</a:t>
            </a:r>
            <a:r>
              <a:rPr lang="ja-JP" altLang="en-US" sz="1000" dirty="0" smtClean="0">
                <a:latin typeface="HGPｺﾞｼｯｸM" panose="020B0600000000000000" pitchFamily="50" charset="-128"/>
                <a:ea typeface="HGPｺﾞｼｯｸM" panose="020B0600000000000000" pitchFamily="50" charset="-128"/>
              </a:rPr>
              <a:t>の工場見学バスツアーは、宮城県大崎市にある、</a:t>
            </a:r>
            <a:r>
              <a:rPr lang="en-US" altLang="ja-JP" sz="1000" dirty="0" smtClean="0">
                <a:latin typeface="HGPｺﾞｼｯｸM" panose="020B0600000000000000" pitchFamily="50" charset="-128"/>
                <a:ea typeface="HGPｺﾞｼｯｸM" panose="020B0600000000000000" pitchFamily="50" charset="-128"/>
              </a:rPr>
              <a:t>YKKAP</a:t>
            </a:r>
            <a:r>
              <a:rPr lang="ja-JP" altLang="en-US" sz="1000" dirty="0" smtClean="0">
                <a:latin typeface="HGPｺﾞｼｯｸM" panose="020B0600000000000000" pitchFamily="50" charset="-128"/>
                <a:ea typeface="HGPｺﾞｼｯｸM" panose="020B0600000000000000" pitchFamily="50" charset="-128"/>
              </a:rPr>
              <a:t>株式会社の東北製造所へ訪問致しました。こちらは、住宅用建材をはじめ住宅用断熱窓、サッシ、断熱ドア、エクステリア製品などを生産している工場です。</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はじめに会社概要の説明を頂き、その後工場の見学を致しました。</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製造ラインの前に、環境保全のシンボルである「水公園」を見せて頂きました。こちらは、製造過程で使用した水を処理した後に水公園に蓄えて自然に浄化させるというものです。平成</a:t>
            </a:r>
            <a:r>
              <a:rPr lang="en-US" altLang="ja-JP" sz="1000" dirty="0" smtClean="0">
                <a:latin typeface="HGPｺﾞｼｯｸM" panose="020B0600000000000000" pitchFamily="50" charset="-128"/>
                <a:ea typeface="HGPｺﾞｼｯｸM" panose="020B0600000000000000" pitchFamily="50" charset="-128"/>
              </a:rPr>
              <a:t>17</a:t>
            </a:r>
            <a:r>
              <a:rPr lang="ja-JP" altLang="en-US" sz="1000" dirty="0" smtClean="0">
                <a:latin typeface="HGPｺﾞｼｯｸM" panose="020B0600000000000000" pitchFamily="50" charset="-128"/>
                <a:ea typeface="HGPｺﾞｼｯｸM" panose="020B0600000000000000" pitchFamily="50" charset="-128"/>
              </a:rPr>
              <a:t>年に「緑化推進運動功労者内閣総理大臣表彰」を受賞しております。</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次に、製造ラインの見学をさせて頂きました。アルミの鋳造工程や、押出し工程、ドア製造の工程を見学致しました。ロボットを導入し、自動化が進んでいる印象を受けました。自動化を検討されている御客様の参考になったのではないでしょうか。</a:t>
            </a:r>
            <a:endParaRPr lang="en-US" altLang="ja-JP" sz="1000" dirty="0" smtClean="0">
              <a:latin typeface="HGPｺﾞｼｯｸM" panose="020B0600000000000000" pitchFamily="50" charset="-128"/>
              <a:ea typeface="HGPｺﾞｼｯｸM" panose="020B0600000000000000" pitchFamily="50" charset="-128"/>
            </a:endParaRPr>
          </a:p>
          <a:p>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今回の工場見学では、環境に配慮した取り組みと自動化による効率化の両面を見ることができ、大変有意義な時間となりました。</a:t>
            </a:r>
            <a:endParaRPr lang="en-US" altLang="ja-JP" sz="1000" dirty="0" smtClean="0">
              <a:latin typeface="HGPｺﾞｼｯｸM" panose="020B0600000000000000" pitchFamily="50" charset="-128"/>
              <a:ea typeface="HGPｺﾞｼｯｸM" panose="020B0600000000000000" pitchFamily="50" charset="-128"/>
            </a:endParaRPr>
          </a:p>
        </p:txBody>
      </p:sp>
      <p:sp>
        <p:nvSpPr>
          <p:cNvPr id="34" name="テキスト ボックス 33"/>
          <p:cNvSpPr txBox="1"/>
          <p:nvPr/>
        </p:nvSpPr>
        <p:spPr>
          <a:xfrm>
            <a:off x="-2" y="5928738"/>
            <a:ext cx="6858001" cy="1015663"/>
          </a:xfrm>
          <a:prstGeom prst="rect">
            <a:avLst/>
          </a:prstGeom>
          <a:solidFill>
            <a:schemeClr val="accent1">
              <a:lumMod val="40000"/>
              <a:lumOff val="6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1000" dirty="0">
                <a:latin typeface="HGPｺﾞｼｯｸM" panose="020B0600000000000000" pitchFamily="50" charset="-128"/>
                <a:ea typeface="HGPｺﾞｼｯｸM" panose="020B0600000000000000" pitchFamily="50" charset="-128"/>
              </a:rPr>
              <a:t>午後</a:t>
            </a:r>
            <a:r>
              <a:rPr lang="ja-JP" altLang="en-US" sz="1000" dirty="0" smtClean="0">
                <a:latin typeface="HGPｺﾞｼｯｸM" panose="020B0600000000000000" pitchFamily="50" charset="-128"/>
                <a:ea typeface="HGPｺﾞｼｯｸM" panose="020B0600000000000000" pitchFamily="50" charset="-128"/>
              </a:rPr>
              <a:t>からは、夢メッセみやぎで開催しておりました東北グランドフェア</a:t>
            </a:r>
            <a:r>
              <a:rPr lang="en-US" altLang="ja-JP" sz="1000" dirty="0" smtClean="0">
                <a:latin typeface="HGPｺﾞｼｯｸM" panose="020B0600000000000000" pitchFamily="50" charset="-128"/>
                <a:ea typeface="HGPｺﾞｼｯｸM" panose="020B0600000000000000" pitchFamily="50" charset="-128"/>
              </a:rPr>
              <a:t>2019</a:t>
            </a:r>
            <a:r>
              <a:rPr lang="ja-JP" altLang="en-US" sz="1000" dirty="0" smtClean="0">
                <a:latin typeface="HGPｺﾞｼｯｸM" panose="020B0600000000000000" pitchFamily="50" charset="-128"/>
                <a:ea typeface="HGPｺﾞｼｯｸM" panose="020B0600000000000000" pitchFamily="50" charset="-128"/>
              </a:rPr>
              <a:t>へ訪問致しました</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この展示会は機械設備、工具に留まらず環境資材や住宅設備関連のメーカーの出展もあり、大変見ごたえのある機会となりました。実際に機械が動いているところや、手に取ることもでき、使用するイメージを持つこともできました</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smtClean="0">
              <a:latin typeface="HGPｺﾞｼｯｸM" panose="020B0600000000000000" pitchFamily="50" charset="-128"/>
              <a:ea typeface="HGPｺﾞｼｯｸM" panose="020B0600000000000000" pitchFamily="50" charset="-128"/>
            </a:endParaRPr>
          </a:p>
          <a:p>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今後</a:t>
            </a:r>
            <a:r>
              <a:rPr lang="ja-JP" altLang="en-US" sz="1000" dirty="0" smtClean="0">
                <a:latin typeface="HGPｺﾞｼｯｸM" panose="020B0600000000000000" pitchFamily="50" charset="-128"/>
                <a:ea typeface="HGPｺﾞｼｯｸM" panose="020B0600000000000000" pitchFamily="50" charset="-128"/>
              </a:rPr>
              <a:t>も、工場見学バスツアー開催を予定しております。</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御参加の御検討頂きますよう宜しく御願い申し上げます。</a:t>
            </a:r>
            <a:endParaRPr lang="en-US" altLang="ja-JP" sz="1000" dirty="0">
              <a:latin typeface="HGPｺﾞｼｯｸM" panose="020B0600000000000000" pitchFamily="50" charset="-128"/>
              <a:ea typeface="HGPｺﾞｼｯｸM" panose="020B0600000000000000" pitchFamily="50" charset="-128"/>
            </a:endParaRPr>
          </a:p>
        </p:txBody>
      </p:sp>
      <p:sp>
        <p:nvSpPr>
          <p:cNvPr id="39" name="ノート プレースホルダー 38"/>
          <p:cNvSpPr>
            <a:spLocks noGrp="1"/>
          </p:cNvSpPr>
          <p:nvPr>
            <p:ph type="body" idx="1"/>
          </p:nvPr>
        </p:nvSpPr>
        <p:spPr>
          <a:xfrm>
            <a:off x="1" y="6939277"/>
            <a:ext cx="6851070" cy="1546622"/>
          </a:xfrm>
          <a:prstGeom prst="wedgeRectCallout">
            <a:avLst>
              <a:gd name="adj1" fmla="val -49787"/>
              <a:gd name="adj2" fmla="val -18114"/>
            </a:avLst>
          </a:prstGeom>
          <a:solidFill>
            <a:srgbClr val="99CC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endParaRPr lang="en-US" altLang="ja-JP" sz="1050" dirty="0" smtClean="0">
              <a:solidFill>
                <a:schemeClr val="tx1"/>
              </a:solidFill>
              <a:latin typeface="HGP明朝E" panose="02020900000000000000" pitchFamily="18" charset="-128"/>
              <a:ea typeface="HGP明朝E" panose="02020900000000000000" pitchFamily="18" charset="-128"/>
            </a:endParaRPr>
          </a:p>
          <a:p>
            <a:endParaRPr lang="en-US" altLang="ja-JP" sz="1050" dirty="0">
              <a:solidFill>
                <a:schemeClr val="tx1"/>
              </a:solidFill>
              <a:latin typeface="HGP明朝E" panose="02020900000000000000" pitchFamily="18" charset="-128"/>
              <a:ea typeface="HGP明朝E" panose="02020900000000000000" pitchFamily="18" charset="-128"/>
            </a:endParaRPr>
          </a:p>
          <a:p>
            <a:r>
              <a:rPr lang="ja-JP" altLang="en-US" sz="1050" dirty="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ご参加された皆様の声（</a:t>
            </a:r>
            <a:r>
              <a:rPr lang="en-US" altLang="ja-JP" sz="1050" dirty="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a:t>
            </a:r>
            <a:r>
              <a:rPr lang="ja-JP" altLang="en-US" sz="1050" dirty="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アンケートより一部抜粋）</a:t>
            </a:r>
            <a:endParaRPr lang="en-US" altLang="ja-JP" sz="1050" dirty="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endParaRPr lang="en-US" altLang="ja-JP" sz="1050" dirty="0">
              <a:solidFill>
                <a:schemeClr val="tx1"/>
              </a:solidFill>
              <a:latin typeface="HGP明朝E" panose="02020900000000000000" pitchFamily="18" charset="-128"/>
              <a:ea typeface="HGP明朝E" panose="02020900000000000000" pitchFamily="18" charset="-128"/>
            </a:endParaRPr>
          </a:p>
          <a:p>
            <a:r>
              <a:rPr lang="ja-JP" altLang="en-US" sz="1050" dirty="0" smtClean="0">
                <a:solidFill>
                  <a:schemeClr val="tx1"/>
                </a:solidFill>
                <a:latin typeface="HGP明朝E" panose="02020900000000000000" pitchFamily="18" charset="-128"/>
                <a:ea typeface="HGP明朝E" panose="02020900000000000000" pitchFamily="18" charset="-128"/>
              </a:rPr>
              <a:t>●</a:t>
            </a:r>
            <a:r>
              <a:rPr lang="ja-JP" altLang="en-US" sz="1050" dirty="0">
                <a:solidFill>
                  <a:schemeClr val="tx1"/>
                </a:solidFill>
                <a:latin typeface="HGP明朝E" panose="02020900000000000000" pitchFamily="18" charset="-128"/>
                <a:ea typeface="HGP明朝E" panose="02020900000000000000" pitchFamily="18" charset="-128"/>
              </a:rPr>
              <a:t>弊社とは製造しているものが違いますが、安全に対する取り組みなど参考になりました。</a:t>
            </a:r>
            <a:endParaRPr lang="en-US" altLang="ja-JP" sz="1050" dirty="0">
              <a:solidFill>
                <a:schemeClr val="tx1"/>
              </a:solidFill>
              <a:latin typeface="HGP明朝E" panose="02020900000000000000" pitchFamily="18" charset="-128"/>
              <a:ea typeface="HGP明朝E" panose="02020900000000000000" pitchFamily="18" charset="-128"/>
            </a:endParaRPr>
          </a:p>
          <a:p>
            <a:endParaRPr lang="en-US" altLang="ja-JP" sz="1050" dirty="0" smtClean="0">
              <a:solidFill>
                <a:schemeClr val="tx1"/>
              </a:solidFill>
              <a:latin typeface="HGP明朝E" panose="02020900000000000000" pitchFamily="18" charset="-128"/>
              <a:ea typeface="HGP明朝E" panose="02020900000000000000" pitchFamily="18" charset="-128"/>
            </a:endParaRPr>
          </a:p>
          <a:p>
            <a:r>
              <a:rPr lang="ja-JP" altLang="en-US" sz="1050" dirty="0" smtClean="0">
                <a:solidFill>
                  <a:schemeClr val="tx1"/>
                </a:solidFill>
                <a:latin typeface="HGP明朝E" panose="02020900000000000000" pitchFamily="18" charset="-128"/>
                <a:ea typeface="HGP明朝E" panose="02020900000000000000" pitchFamily="18" charset="-128"/>
              </a:rPr>
              <a:t>●</a:t>
            </a:r>
            <a:r>
              <a:rPr lang="ja-JP" altLang="en-US" sz="1050" dirty="0">
                <a:solidFill>
                  <a:schemeClr val="tx1"/>
                </a:solidFill>
                <a:latin typeface="HGP明朝E" panose="02020900000000000000" pitchFamily="18" charset="-128"/>
                <a:ea typeface="HGP明朝E" panose="02020900000000000000" pitchFamily="18" charset="-128"/>
              </a:rPr>
              <a:t>異業種ということで、製造工程に対する考え方、発想の違いがあり、参考になりました。いい刺激になりました。</a:t>
            </a:r>
            <a:endParaRPr lang="en-US" altLang="ja-JP" sz="1050" dirty="0">
              <a:solidFill>
                <a:schemeClr val="tx1"/>
              </a:solidFill>
              <a:latin typeface="HGP明朝E" panose="02020900000000000000" pitchFamily="18" charset="-128"/>
              <a:ea typeface="HGP明朝E" panose="02020900000000000000" pitchFamily="18" charset="-128"/>
            </a:endParaRPr>
          </a:p>
          <a:p>
            <a:endParaRPr lang="en-US" altLang="ja-JP" sz="1050" dirty="0" smtClean="0">
              <a:solidFill>
                <a:schemeClr val="tx1"/>
              </a:solidFill>
              <a:latin typeface="HGP明朝E" panose="02020900000000000000" pitchFamily="18" charset="-128"/>
              <a:ea typeface="HGP明朝E" panose="02020900000000000000" pitchFamily="18" charset="-128"/>
            </a:endParaRPr>
          </a:p>
          <a:p>
            <a:r>
              <a:rPr lang="ja-JP" altLang="en-US" sz="1050" dirty="0" smtClean="0">
                <a:solidFill>
                  <a:schemeClr val="tx1"/>
                </a:solidFill>
                <a:latin typeface="HGP明朝E" panose="02020900000000000000" pitchFamily="18" charset="-128"/>
                <a:ea typeface="HGP明朝E" panose="02020900000000000000" pitchFamily="18" charset="-128"/>
              </a:rPr>
              <a:t>●</a:t>
            </a:r>
            <a:r>
              <a:rPr lang="ja-JP" altLang="en-US" sz="1050" dirty="0">
                <a:solidFill>
                  <a:schemeClr val="tx1"/>
                </a:solidFill>
                <a:latin typeface="HGP明朝E" panose="02020900000000000000" pitchFamily="18" charset="-128"/>
                <a:ea typeface="HGP明朝E" panose="02020900000000000000" pitchFamily="18" charset="-128"/>
              </a:rPr>
              <a:t>一日で工場見学と展示会を視察出来て、非常に有意義でした。</a:t>
            </a:r>
            <a:endParaRPr lang="en-US" altLang="ja-JP" sz="1050" dirty="0">
              <a:solidFill>
                <a:schemeClr val="tx1"/>
              </a:solidFill>
              <a:latin typeface="HGP明朝E" panose="02020900000000000000" pitchFamily="18" charset="-128"/>
              <a:ea typeface="HGP明朝E" panose="02020900000000000000" pitchFamily="18" charset="-128"/>
            </a:endParaRPr>
          </a:p>
          <a:p>
            <a:pPr algn="ctr"/>
            <a:endParaRPr lang="en-US" altLang="ja-JP" sz="1050" dirty="0" smtClean="0">
              <a:solidFill>
                <a:schemeClr val="tx1"/>
              </a:solidFill>
              <a:latin typeface="HGP明朝E" panose="02020900000000000000" pitchFamily="18" charset="-128"/>
              <a:ea typeface="HGP明朝E" panose="02020900000000000000" pitchFamily="18" charset="-128"/>
            </a:endParaRPr>
          </a:p>
          <a:p>
            <a:pPr algn="ctr"/>
            <a:endParaRPr lang="en-US" altLang="ja-JP" sz="1050" dirty="0" smtClean="0">
              <a:solidFill>
                <a:schemeClr val="tx1"/>
              </a:solidFill>
              <a:latin typeface="HGP明朝E" panose="02020900000000000000" pitchFamily="18" charset="-128"/>
              <a:ea typeface="HGP明朝E" panose="02020900000000000000" pitchFamily="18" charset="-128"/>
            </a:endParaRPr>
          </a:p>
          <a:p>
            <a:pPr algn="ctr"/>
            <a:endParaRPr lang="en-US" altLang="ja-JP" sz="1050" dirty="0" smtClean="0">
              <a:solidFill>
                <a:schemeClr val="tx1"/>
              </a:solidFill>
              <a:latin typeface="HGP明朝E" panose="02020900000000000000" pitchFamily="18" charset="-128"/>
              <a:ea typeface="HGP明朝E" panose="02020900000000000000" pitchFamily="18" charset="-128"/>
            </a:endParaRPr>
          </a:p>
        </p:txBody>
      </p:sp>
      <p:sp>
        <p:nvSpPr>
          <p:cNvPr id="2" name="テキスト ボックス 1"/>
          <p:cNvSpPr txBox="1"/>
          <p:nvPr/>
        </p:nvSpPr>
        <p:spPr>
          <a:xfrm>
            <a:off x="0" y="0"/>
            <a:ext cx="6858000" cy="1261884"/>
          </a:xfrm>
          <a:prstGeom prst="rect">
            <a:avLst/>
          </a:prstGeom>
          <a:solidFill>
            <a:schemeClr val="accent1">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4000" i="1" dirty="0" smtClean="0">
                <a:effectLst>
                  <a:outerShdw blurRad="50800" dist="38100" dir="5400000" algn="t" rotWithShape="0">
                    <a:prstClr val="black">
                      <a:alpha val="40000"/>
                    </a:prstClr>
                  </a:outerShdw>
                </a:effectLst>
              </a:rPr>
              <a:t>　</a:t>
            </a:r>
            <a:r>
              <a:rPr lang="en-US" altLang="ja-JP" sz="3600" i="1" dirty="0" smtClean="0">
                <a:effectLst>
                  <a:outerShdw blurRad="50800" dist="38100" dir="5400000" algn="t" rotWithShape="0">
                    <a:prstClr val="black">
                      <a:alpha val="40000"/>
                    </a:prstClr>
                  </a:outerShdw>
                </a:effectLst>
              </a:rPr>
              <a:t>YKKAP</a:t>
            </a:r>
            <a:r>
              <a:rPr lang="ja-JP" altLang="en-US" sz="3600" i="1" dirty="0" smtClean="0">
                <a:effectLst>
                  <a:outerShdw blurRad="50800" dist="38100" dir="5400000" algn="t" rotWithShape="0">
                    <a:prstClr val="black">
                      <a:alpha val="40000"/>
                    </a:prstClr>
                  </a:outerShdw>
                </a:effectLst>
              </a:rPr>
              <a:t>東北製造所</a:t>
            </a:r>
            <a:endParaRPr lang="en-US" altLang="ja-JP" sz="3600" i="1" dirty="0" smtClean="0">
              <a:effectLst>
                <a:outerShdw blurRad="50800" dist="38100" dir="5400000" algn="t" rotWithShape="0">
                  <a:prstClr val="black">
                    <a:alpha val="40000"/>
                  </a:prstClr>
                </a:outerShdw>
              </a:effectLst>
            </a:endParaRPr>
          </a:p>
          <a:p>
            <a:r>
              <a:rPr lang="ja-JP" altLang="en-US" sz="3600" i="1" dirty="0" smtClean="0">
                <a:effectLst>
                  <a:outerShdw blurRad="50800" dist="38100" dir="5400000" algn="t" rotWithShape="0">
                    <a:prstClr val="black">
                      <a:alpha val="40000"/>
                    </a:prstClr>
                  </a:outerShdw>
                </a:effectLst>
              </a:rPr>
              <a:t>　　工場見学ツアーレポート</a:t>
            </a:r>
            <a:endParaRPr kumimoji="1" lang="ja-JP" altLang="en-US" sz="3600" i="1"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72506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04000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162662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189412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301088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94561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126458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19082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389809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06414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142521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5C6EA1-6FA7-41D4-BF98-15503294E4CD}" type="datetimeFigureOut">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06252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C6EA1-6FA7-41D4-BF98-15503294E4CD}" type="datetimeFigureOut">
              <a:rPr kumimoji="1" lang="ja-JP" altLang="en-US" smtClean="0"/>
              <a:t>2019/8/2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585283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739752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428</Words>
  <Application>Microsoft Office PowerPoint</Application>
  <PresentationFormat>ワイド画面</PresentationFormat>
  <Paragraphs>35</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HGPｺﾞｼｯｸM</vt:lpstr>
      <vt:lpstr>HGP創英角ｺﾞｼｯｸUB</vt:lpstr>
      <vt:lpstr>HGP明朝E</vt:lpstr>
      <vt:lpstr>ＭＳ Ｐゴシック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wst0016</dc:creator>
  <cp:lastModifiedBy>wst0009</cp:lastModifiedBy>
  <cp:revision>43</cp:revision>
  <cp:lastPrinted>2017-11-28T10:57:25Z</cp:lastPrinted>
  <dcterms:created xsi:type="dcterms:W3CDTF">2017-11-27T10:50:16Z</dcterms:created>
  <dcterms:modified xsi:type="dcterms:W3CDTF">2019-08-02T09:34:49Z</dcterms:modified>
</cp:coreProperties>
</file>